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Helios" charset="1" panose="020B0504020202020204"/>
      <p:regular r:id="rId32"/>
    </p:embeddedFont>
    <p:embeddedFont>
      <p:font typeface="Klein Bold" charset="1" panose="02000503060000020004"/>
      <p:regular r:id="rId33"/>
    </p:embeddedFont>
    <p:embeddedFont>
      <p:font typeface="Helios Bold" charset="1" panose="020B0704020202020204"/>
      <p:regular r:id="rId34"/>
    </p:embeddedFont>
    <p:embeddedFont>
      <p:font typeface="Helios Bold Italics" charset="1" panose="020B0703020202090204"/>
      <p:regular r:id="rId35"/>
    </p:embeddedFont>
    <p:embeddedFont>
      <p:font typeface="Klein Bold Italics" charset="1" panose="0200050306000002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4.png" Type="http://schemas.openxmlformats.org/officeDocument/2006/relationships/image"/><Relationship Id="rId6" Target="slide2.xml" Type="http://schemas.openxmlformats.org/officeDocument/2006/relationship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slide2.xml" Type="http://schemas.openxmlformats.org/officeDocument/2006/relationships/slide"/><Relationship Id="rId2" Target="../media/image11.png" Type="http://schemas.openxmlformats.org/officeDocument/2006/relationships/image"/><Relationship Id="rId3" Target="../media/image12.sv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slide2.xml" Type="http://schemas.openxmlformats.org/officeDocument/2006/relationships/slide"/><Relationship Id="rId2" Target="../media/image11.png" Type="http://schemas.openxmlformats.org/officeDocument/2006/relationships/image"/><Relationship Id="rId3" Target="../media/image12.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jpe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4.png" Type="http://schemas.openxmlformats.org/officeDocument/2006/relationships/image"/><Relationship Id="rId7" Target="slide2.xml" Type="http://schemas.openxmlformats.org/officeDocument/2006/relationships/slide"/><Relationship Id="rId8" Target="../media/image5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6.png" Type="http://schemas.openxmlformats.org/officeDocument/2006/relationships/image"/><Relationship Id="rId8" Target="slide2.xml" Type="http://schemas.openxmlformats.org/officeDocument/2006/relationship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70.jpeg" Type="http://schemas.openxmlformats.org/officeDocument/2006/relationships/image"/><Relationship Id="rId4" Target="../media/image13.png" Type="http://schemas.openxmlformats.org/officeDocument/2006/relationships/image"/><Relationship Id="rId5" Target="../media/image17.jpeg" Type="http://schemas.openxmlformats.org/officeDocument/2006/relationships/image"/><Relationship Id="rId6" Target="../media/image14.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slide2.xml" Type="http://schemas.openxmlformats.org/officeDocument/2006/relationships/slide"/><Relationship Id="rId11" Target="../media/image16.jpeg" Type="http://schemas.openxmlformats.org/officeDocument/2006/relationships/image"/><Relationship Id="rId12" Target="../media/image17.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slide2.xml" Type="http://schemas.openxmlformats.org/officeDocument/2006/relationships/slide"/><Relationship Id="rId6" Target="../media/image6.png" Type="http://schemas.openxmlformats.org/officeDocument/2006/relationships/image"/><Relationship Id="rId7"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5.png" Type="http://schemas.openxmlformats.org/officeDocument/2006/relationships/image"/><Relationship Id="rId15" Target="../media/image6.png" Type="http://schemas.openxmlformats.org/officeDocument/2006/relationships/image"/><Relationship Id="rId16" Target="../media/image7.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0.png" Type="http://schemas.openxmlformats.org/officeDocument/2006/relationships/image"/><Relationship Id="rId2" Target="../media/image11.png" Type="http://schemas.openxmlformats.org/officeDocument/2006/relationships/image"/><Relationship Id="rId20" Target="../media/image31.svg" Type="http://schemas.openxmlformats.org/officeDocument/2006/relationships/image"/><Relationship Id="rId21" Target="../media/image32.png" Type="http://schemas.openxmlformats.org/officeDocument/2006/relationships/image"/><Relationship Id="rId22" Target="../media/image33.svg" Type="http://schemas.openxmlformats.org/officeDocument/2006/relationships/image"/><Relationship Id="rId23" Target="slide2.xml" Type="http://schemas.openxmlformats.org/officeDocument/2006/relationships/slide"/><Relationship Id="rId3" Target="../media/image1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5.pn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slide2.xml" Type="http://schemas.openxmlformats.org/officeDocument/2006/relationships/slid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11.png" Type="http://schemas.openxmlformats.org/officeDocument/2006/relationships/image"/><Relationship Id="rId20" Target="../media/image38.png" Type="http://schemas.openxmlformats.org/officeDocument/2006/relationships/image"/><Relationship Id="rId21" Target="../media/image39.sv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2.png" Type="http://schemas.openxmlformats.org/officeDocument/2006/relationships/image"/><Relationship Id="rId6"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3.png" Type="http://schemas.openxmlformats.org/officeDocument/2006/relationships/image"/><Relationship Id="rId6"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23826" y="1049637"/>
            <a:ext cx="3421327" cy="1066770"/>
          </a:xfrm>
          <a:prstGeom prst="rect">
            <a:avLst/>
          </a:prstGeom>
        </p:spPr>
        <p:txBody>
          <a:bodyPr anchor="t" rtlCol="false" tIns="0" lIns="0" bIns="0" rIns="0">
            <a:spAutoFit/>
          </a:bodyPr>
          <a:lstStyle/>
          <a:p>
            <a:pPr algn="l">
              <a:lnSpc>
                <a:spcPts val="4201"/>
              </a:lnSpc>
            </a:pPr>
            <a:r>
              <a:rPr lang="en-US" sz="3001">
                <a:solidFill>
                  <a:srgbClr val="F4F4F4"/>
                </a:solidFill>
                <a:latin typeface="Helios"/>
                <a:ea typeface="Helios"/>
                <a:cs typeface="Helios"/>
                <a:sym typeface="Helios"/>
              </a:rPr>
              <a:t>TEAM 2</a:t>
            </a:r>
          </a:p>
          <a:p>
            <a:pPr algn="l">
              <a:lnSpc>
                <a:spcPts val="4201"/>
              </a:lnSpc>
              <a:spcBef>
                <a:spcPct val="0"/>
              </a:spcBef>
            </a:pPr>
            <a:r>
              <a:rPr lang="en-US" sz="3001">
                <a:solidFill>
                  <a:srgbClr val="F4F4F4"/>
                </a:solidFill>
                <a:latin typeface="Helios"/>
                <a:ea typeface="Helios"/>
                <a:cs typeface="Helios"/>
                <a:sym typeface="Helios"/>
              </a:rPr>
              <a:t>  AST COMPANY</a:t>
            </a:r>
          </a:p>
        </p:txBody>
      </p:sp>
      <p:grpSp>
        <p:nvGrpSpPr>
          <p:cNvPr name="Group 6" id="6"/>
          <p:cNvGrpSpPr/>
          <p:nvPr/>
        </p:nvGrpSpPr>
        <p:grpSpPr>
          <a:xfrm rot="0">
            <a:off x="9144000" y="2901603"/>
            <a:ext cx="8115300" cy="4483794"/>
            <a:chOff x="0" y="0"/>
            <a:chExt cx="10820400" cy="5978392"/>
          </a:xfrm>
        </p:grpSpPr>
        <p:sp>
          <p:nvSpPr>
            <p:cNvPr name="TextBox 7" id="7"/>
            <p:cNvSpPr txBox="true"/>
            <p:nvPr/>
          </p:nvSpPr>
          <p:spPr>
            <a:xfrm rot="0">
              <a:off x="0" y="0"/>
              <a:ext cx="10820400" cy="4851400"/>
            </a:xfrm>
            <a:prstGeom prst="rect">
              <a:avLst/>
            </a:prstGeom>
          </p:spPr>
          <p:txBody>
            <a:bodyPr anchor="t" rtlCol="false" tIns="0" lIns="0" bIns="0" rIns="0">
              <a:spAutoFit/>
            </a:bodyPr>
            <a:lstStyle/>
            <a:p>
              <a:pPr algn="l">
                <a:lnSpc>
                  <a:spcPts val="14399"/>
                </a:lnSpc>
              </a:pPr>
              <a:r>
                <a:rPr lang="en-US" sz="11999" b="true">
                  <a:solidFill>
                    <a:srgbClr val="2A2E3A"/>
                  </a:solidFill>
                  <a:latin typeface="Klein Bold"/>
                  <a:ea typeface="Klein Bold"/>
                  <a:cs typeface="Klein Bold"/>
                  <a:sym typeface="Klein Bold"/>
                </a:rPr>
                <a:t>Prime</a:t>
              </a:r>
            </a:p>
            <a:p>
              <a:pPr algn="l">
                <a:lnSpc>
                  <a:spcPts val="14399"/>
                </a:lnSpc>
              </a:pPr>
              <a:r>
                <a:rPr lang="en-US" sz="11999" b="true">
                  <a:solidFill>
                    <a:srgbClr val="718BAB"/>
                  </a:solidFill>
                  <a:latin typeface="Klein Bold"/>
                  <a:ea typeface="Klein Bold"/>
                  <a:cs typeface="Klein Bold"/>
                  <a:sym typeface="Klein Bold"/>
                </a:rPr>
                <a:t>Estate</a:t>
              </a:r>
            </a:p>
          </p:txBody>
        </p:sp>
        <p:sp>
          <p:nvSpPr>
            <p:cNvPr name="TextBox 8" id="8"/>
            <p:cNvSpPr txBox="true"/>
            <p:nvPr/>
          </p:nvSpPr>
          <p:spPr>
            <a:xfrm rot="0">
              <a:off x="0" y="5088333"/>
              <a:ext cx="10498974" cy="890059"/>
            </a:xfrm>
            <a:prstGeom prst="rect">
              <a:avLst/>
            </a:prstGeom>
          </p:spPr>
          <p:txBody>
            <a:bodyPr anchor="t" rtlCol="false" tIns="0" lIns="0" bIns="0" rIns="0">
              <a:spAutoFit/>
            </a:bodyPr>
            <a:lstStyle/>
            <a:p>
              <a:pPr algn="l">
                <a:lnSpc>
                  <a:spcPts val="5599"/>
                </a:lnSpc>
              </a:pPr>
              <a:r>
                <a:rPr lang="en-US" sz="3999">
                  <a:solidFill>
                    <a:srgbClr val="2A2E3A"/>
                  </a:solidFill>
                  <a:latin typeface="Helios"/>
                  <a:ea typeface="Helios"/>
                  <a:cs typeface="Helios"/>
                  <a:sym typeface="Helios"/>
                </a:rPr>
                <a:t>SALES ANALYSIS PROJECT</a:t>
              </a:r>
            </a:p>
          </p:txBody>
        </p:sp>
      </p:grpSp>
      <p:sp>
        <p:nvSpPr>
          <p:cNvPr name="Freeform 9" id="9"/>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6"/>
            <a:stretch>
              <a:fillRect l="0" t="0" r="0" b="0"/>
            </a:stretch>
          </a:blipFill>
        </p:spPr>
      </p:sp>
      <p:sp>
        <p:nvSpPr>
          <p:cNvPr name="Freeform 10" id="10"/>
          <p:cNvSpPr/>
          <p:nvPr/>
        </p:nvSpPr>
        <p:spPr>
          <a:xfrm flipH="false" flipV="false" rot="0">
            <a:off x="886495" y="1027605"/>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3" id="3"/>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7331" y="4470453"/>
            <a:ext cx="9231285" cy="4792306"/>
          </a:xfrm>
          <a:custGeom>
            <a:avLst/>
            <a:gdLst/>
            <a:ahLst/>
            <a:cxnLst/>
            <a:rect r="r" b="b" t="t" l="l"/>
            <a:pathLst>
              <a:path h="4792306" w="9231285">
                <a:moveTo>
                  <a:pt x="0" y="0"/>
                </a:moveTo>
                <a:lnTo>
                  <a:pt x="9231285" y="0"/>
                </a:lnTo>
                <a:lnTo>
                  <a:pt x="9231285" y="4792306"/>
                </a:lnTo>
                <a:lnTo>
                  <a:pt x="0" y="4792306"/>
                </a:lnTo>
                <a:lnTo>
                  <a:pt x="0" y="0"/>
                </a:lnTo>
                <a:close/>
              </a:path>
            </a:pathLst>
          </a:custGeom>
          <a:blipFill>
            <a:blip r:embed="rId5"/>
            <a:stretch>
              <a:fillRect l="0" t="-38366" r="-45778" b="-19588"/>
            </a:stretch>
          </a:blipFill>
        </p:spPr>
      </p:sp>
      <p:grpSp>
        <p:nvGrpSpPr>
          <p:cNvPr name="Group 5" id="5"/>
          <p:cNvGrpSpPr/>
          <p:nvPr/>
        </p:nvGrpSpPr>
        <p:grpSpPr>
          <a:xfrm rot="0">
            <a:off x="1028700" y="4405806"/>
            <a:ext cx="9231285" cy="4921598"/>
            <a:chOff x="0" y="0"/>
            <a:chExt cx="2431285" cy="1296223"/>
          </a:xfrm>
        </p:grpSpPr>
        <p:sp>
          <p:nvSpPr>
            <p:cNvPr name="Freeform 6" id="6"/>
            <p:cNvSpPr/>
            <p:nvPr/>
          </p:nvSpPr>
          <p:spPr>
            <a:xfrm flipH="false" flipV="false" rot="0">
              <a:off x="0" y="0"/>
              <a:ext cx="2431285" cy="1296223"/>
            </a:xfrm>
            <a:custGeom>
              <a:avLst/>
              <a:gdLst/>
              <a:ahLst/>
              <a:cxnLst/>
              <a:rect r="r" b="b" t="t" l="l"/>
              <a:pathLst>
                <a:path h="1296223" w="2431285">
                  <a:moveTo>
                    <a:pt x="42772" y="0"/>
                  </a:moveTo>
                  <a:lnTo>
                    <a:pt x="2388513" y="0"/>
                  </a:lnTo>
                  <a:cubicBezTo>
                    <a:pt x="2412135" y="0"/>
                    <a:pt x="2431285" y="19150"/>
                    <a:pt x="2431285" y="42772"/>
                  </a:cubicBezTo>
                  <a:lnTo>
                    <a:pt x="2431285" y="1253452"/>
                  </a:lnTo>
                  <a:cubicBezTo>
                    <a:pt x="2431285" y="1277074"/>
                    <a:pt x="2412135" y="1296223"/>
                    <a:pt x="2388513" y="1296223"/>
                  </a:cubicBezTo>
                  <a:lnTo>
                    <a:pt x="42772" y="1296223"/>
                  </a:lnTo>
                  <a:cubicBezTo>
                    <a:pt x="19150" y="1296223"/>
                    <a:pt x="0" y="1277074"/>
                    <a:pt x="0" y="1253452"/>
                  </a:cubicBezTo>
                  <a:lnTo>
                    <a:pt x="0" y="42772"/>
                  </a:lnTo>
                  <a:cubicBezTo>
                    <a:pt x="0" y="19150"/>
                    <a:pt x="19150" y="0"/>
                    <a:pt x="42772" y="0"/>
                  </a:cubicBezTo>
                  <a:close/>
                </a:path>
              </a:pathLst>
            </a:custGeom>
            <a:solidFill>
              <a:srgbClr val="000000">
                <a:alpha val="0"/>
              </a:srgbClr>
            </a:solidFill>
            <a:ln w="95250" cap="rnd">
              <a:solidFill>
                <a:srgbClr val="FF914D"/>
              </a:solidFill>
              <a:prstDash val="dash"/>
              <a:round/>
            </a:ln>
          </p:spPr>
        </p:sp>
        <p:sp>
          <p:nvSpPr>
            <p:cNvPr name="TextBox 7" id="7"/>
            <p:cNvSpPr txBox="true"/>
            <p:nvPr/>
          </p:nvSpPr>
          <p:spPr>
            <a:xfrm>
              <a:off x="0" y="-38100"/>
              <a:ext cx="2431285" cy="1334323"/>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10881296" y="5480738"/>
            <a:ext cx="1518904" cy="3194269"/>
          </a:xfrm>
          <a:custGeom>
            <a:avLst/>
            <a:gdLst/>
            <a:ahLst/>
            <a:cxnLst/>
            <a:rect r="r" b="b" t="t" l="l"/>
            <a:pathLst>
              <a:path h="3194269" w="1518904">
                <a:moveTo>
                  <a:pt x="0" y="0"/>
                </a:moveTo>
                <a:lnTo>
                  <a:pt x="1518904" y="0"/>
                </a:lnTo>
                <a:lnTo>
                  <a:pt x="1518904" y="3194268"/>
                </a:lnTo>
                <a:lnTo>
                  <a:pt x="0" y="3194268"/>
                </a:lnTo>
                <a:lnTo>
                  <a:pt x="0" y="0"/>
                </a:lnTo>
                <a:close/>
              </a:path>
            </a:pathLst>
          </a:custGeom>
          <a:blipFill>
            <a:blip r:embed="rId5"/>
            <a:stretch>
              <a:fillRect l="-315309" t="-86089" r="-909787" b="-168339"/>
            </a:stretch>
          </a:blipFill>
        </p:spPr>
      </p:sp>
      <p:sp>
        <p:nvSpPr>
          <p:cNvPr name="AutoShape 9" id="9"/>
          <p:cNvSpPr/>
          <p:nvPr/>
        </p:nvSpPr>
        <p:spPr>
          <a:xfrm>
            <a:off x="3377721" y="5143500"/>
            <a:ext cx="8263027" cy="337238"/>
          </a:xfrm>
          <a:prstGeom prst="line">
            <a:avLst/>
          </a:prstGeom>
          <a:ln cap="flat" w="85725">
            <a:solidFill>
              <a:srgbClr val="FF914D"/>
            </a:solidFill>
            <a:prstDash val="sysDot"/>
            <a:headEnd type="none" len="sm" w="sm"/>
            <a:tailEnd type="arrow" len="sm" w="med"/>
          </a:ln>
        </p:spPr>
      </p:sp>
      <p:sp>
        <p:nvSpPr>
          <p:cNvPr name="Freeform 10" id="10"/>
          <p:cNvSpPr/>
          <p:nvPr/>
        </p:nvSpPr>
        <p:spPr>
          <a:xfrm flipH="false" flipV="false" rot="0">
            <a:off x="13352764" y="5746217"/>
            <a:ext cx="1407526" cy="3194269"/>
          </a:xfrm>
          <a:custGeom>
            <a:avLst/>
            <a:gdLst/>
            <a:ahLst/>
            <a:cxnLst/>
            <a:rect r="r" b="b" t="t" l="l"/>
            <a:pathLst>
              <a:path h="3194269" w="1407526">
                <a:moveTo>
                  <a:pt x="0" y="0"/>
                </a:moveTo>
                <a:lnTo>
                  <a:pt x="1407527" y="0"/>
                </a:lnTo>
                <a:lnTo>
                  <a:pt x="1407527" y="3194269"/>
                </a:lnTo>
                <a:lnTo>
                  <a:pt x="0" y="3194269"/>
                </a:lnTo>
                <a:lnTo>
                  <a:pt x="0" y="0"/>
                </a:lnTo>
                <a:close/>
              </a:path>
            </a:pathLst>
          </a:custGeom>
          <a:blipFill>
            <a:blip r:embed="rId5"/>
            <a:stretch>
              <a:fillRect l="-460273" t="-86089" r="-869678" b="-168339"/>
            </a:stretch>
          </a:blipFill>
        </p:spPr>
      </p:sp>
      <p:sp>
        <p:nvSpPr>
          <p:cNvPr name="AutoShape 11" id="11"/>
          <p:cNvSpPr/>
          <p:nvPr/>
        </p:nvSpPr>
        <p:spPr>
          <a:xfrm flipV="true">
            <a:off x="4133291" y="5746217"/>
            <a:ext cx="9923237" cy="198594"/>
          </a:xfrm>
          <a:prstGeom prst="line">
            <a:avLst/>
          </a:prstGeom>
          <a:ln cap="flat" w="85725">
            <a:solidFill>
              <a:srgbClr val="FF914D"/>
            </a:solidFill>
            <a:prstDash val="sysDot"/>
            <a:headEnd type="none" len="sm" w="sm"/>
            <a:tailEnd type="arrow" len="sm" w="med"/>
          </a:ln>
        </p:spPr>
      </p:sp>
      <p:sp>
        <p:nvSpPr>
          <p:cNvPr name="Freeform 12" id="12"/>
          <p:cNvSpPr/>
          <p:nvPr/>
        </p:nvSpPr>
        <p:spPr>
          <a:xfrm flipH="false" flipV="false" rot="0">
            <a:off x="15611231" y="5896639"/>
            <a:ext cx="1520790" cy="3194269"/>
          </a:xfrm>
          <a:custGeom>
            <a:avLst/>
            <a:gdLst/>
            <a:ahLst/>
            <a:cxnLst/>
            <a:rect r="r" b="b" t="t" l="l"/>
            <a:pathLst>
              <a:path h="3194269" w="1520790">
                <a:moveTo>
                  <a:pt x="0" y="0"/>
                </a:moveTo>
                <a:lnTo>
                  <a:pt x="1520790" y="0"/>
                </a:lnTo>
                <a:lnTo>
                  <a:pt x="1520790" y="3194269"/>
                </a:lnTo>
                <a:lnTo>
                  <a:pt x="0" y="3194269"/>
                </a:lnTo>
                <a:lnTo>
                  <a:pt x="0" y="0"/>
                </a:lnTo>
                <a:close/>
              </a:path>
            </a:pathLst>
          </a:custGeom>
          <a:blipFill>
            <a:blip r:embed="rId5"/>
            <a:stretch>
              <a:fillRect l="-514974" t="-86089" r="-708478" b="-168339"/>
            </a:stretch>
          </a:blipFill>
        </p:spPr>
      </p:sp>
      <p:sp>
        <p:nvSpPr>
          <p:cNvPr name="AutoShape 13" id="13"/>
          <p:cNvSpPr/>
          <p:nvPr/>
        </p:nvSpPr>
        <p:spPr>
          <a:xfrm flipV="true">
            <a:off x="5065335" y="5896639"/>
            <a:ext cx="11420742" cy="687367"/>
          </a:xfrm>
          <a:prstGeom prst="line">
            <a:avLst/>
          </a:prstGeom>
          <a:ln cap="flat" w="85725">
            <a:solidFill>
              <a:srgbClr val="FF914D"/>
            </a:solidFill>
            <a:prstDash val="sysDot"/>
            <a:headEnd type="none" len="sm" w="sm"/>
            <a:tailEnd type="arrow" len="sm" w="med"/>
          </a:ln>
        </p:spPr>
      </p:sp>
      <p:grpSp>
        <p:nvGrpSpPr>
          <p:cNvPr name="Group 14" id="14"/>
          <p:cNvGrpSpPr/>
          <p:nvPr/>
        </p:nvGrpSpPr>
        <p:grpSpPr>
          <a:xfrm rot="0">
            <a:off x="12766646" y="4226253"/>
            <a:ext cx="3086100" cy="857985"/>
            <a:chOff x="0" y="0"/>
            <a:chExt cx="812800" cy="225971"/>
          </a:xfrm>
        </p:grpSpPr>
        <p:sp>
          <p:nvSpPr>
            <p:cNvPr name="Freeform 15" id="15"/>
            <p:cNvSpPr/>
            <p:nvPr/>
          </p:nvSpPr>
          <p:spPr>
            <a:xfrm flipH="false" flipV="false" rot="0">
              <a:off x="0" y="0"/>
              <a:ext cx="812800" cy="225971"/>
            </a:xfrm>
            <a:custGeom>
              <a:avLst/>
              <a:gdLst/>
              <a:ahLst/>
              <a:cxnLst/>
              <a:rect r="r" b="b" t="t" l="l"/>
              <a:pathLst>
                <a:path h="225971" w="812800">
                  <a:moveTo>
                    <a:pt x="112986" y="0"/>
                  </a:moveTo>
                  <a:lnTo>
                    <a:pt x="699814" y="0"/>
                  </a:lnTo>
                  <a:cubicBezTo>
                    <a:pt x="762215" y="0"/>
                    <a:pt x="812800" y="50585"/>
                    <a:pt x="812800" y="112986"/>
                  </a:cubicBezTo>
                  <a:lnTo>
                    <a:pt x="812800" y="112986"/>
                  </a:lnTo>
                  <a:cubicBezTo>
                    <a:pt x="812800" y="142951"/>
                    <a:pt x="800896" y="171690"/>
                    <a:pt x="779707" y="192879"/>
                  </a:cubicBezTo>
                  <a:cubicBezTo>
                    <a:pt x="758518" y="214068"/>
                    <a:pt x="729780" y="225971"/>
                    <a:pt x="699814" y="225971"/>
                  </a:cubicBezTo>
                  <a:lnTo>
                    <a:pt x="112986" y="225971"/>
                  </a:lnTo>
                  <a:cubicBezTo>
                    <a:pt x="50585" y="225971"/>
                    <a:pt x="0" y="175386"/>
                    <a:pt x="0" y="112986"/>
                  </a:cubicBezTo>
                  <a:lnTo>
                    <a:pt x="0" y="112986"/>
                  </a:lnTo>
                  <a:cubicBezTo>
                    <a:pt x="0" y="50585"/>
                    <a:pt x="50585" y="0"/>
                    <a:pt x="112986" y="0"/>
                  </a:cubicBezTo>
                  <a:close/>
                </a:path>
              </a:pathLst>
            </a:custGeom>
            <a:solidFill>
              <a:srgbClr val="F4F4F4"/>
            </a:solidFill>
          </p:spPr>
        </p:sp>
        <p:sp>
          <p:nvSpPr>
            <p:cNvPr name="TextBox 16" id="16"/>
            <p:cNvSpPr txBox="true"/>
            <p:nvPr/>
          </p:nvSpPr>
          <p:spPr>
            <a:xfrm>
              <a:off x="0" y="-38100"/>
              <a:ext cx="812800" cy="264071"/>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476628" y="1552647"/>
            <a:ext cx="6500368" cy="1311274"/>
          </a:xfrm>
          <a:prstGeom prst="rect">
            <a:avLst/>
          </a:prstGeom>
        </p:spPr>
        <p:txBody>
          <a:bodyPr anchor="t" rtlCol="false" tIns="0" lIns="0" bIns="0" rIns="0">
            <a:spAutoFit/>
          </a:bodyPr>
          <a:lstStyle/>
          <a:p>
            <a:pPr algn="l">
              <a:lnSpc>
                <a:spcPts val="5200"/>
              </a:lnSpc>
            </a:pPr>
            <a:r>
              <a:rPr lang="en-US" sz="4000" b="true">
                <a:solidFill>
                  <a:srgbClr val="718BAB"/>
                </a:solidFill>
                <a:latin typeface="Klein Bold"/>
                <a:ea typeface="Klein Bold"/>
                <a:cs typeface="Klein Bold"/>
                <a:sym typeface="Klein Bold"/>
              </a:rPr>
              <a:t>Data</a:t>
            </a:r>
          </a:p>
          <a:p>
            <a:pPr algn="l">
              <a:lnSpc>
                <a:spcPts val="5200"/>
              </a:lnSpc>
            </a:pPr>
            <a:r>
              <a:rPr lang="en-US" sz="4000" b="true">
                <a:solidFill>
                  <a:srgbClr val="2A2E3A"/>
                </a:solidFill>
                <a:latin typeface="Klein Bold"/>
                <a:ea typeface="Klein Bold"/>
                <a:cs typeface="Klein Bold"/>
                <a:sym typeface="Klein Bold"/>
              </a:rPr>
              <a:t>Handling</a:t>
            </a:r>
          </a:p>
        </p:txBody>
      </p:sp>
      <p:sp>
        <p:nvSpPr>
          <p:cNvPr name="TextBox 18" id="18"/>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6" action="ppaction://hlinksldjump"/>
              </a:rPr>
              <a:t>Back to Agenda</a:t>
            </a:r>
          </a:p>
        </p:txBody>
      </p:sp>
      <p:sp>
        <p:nvSpPr>
          <p:cNvPr name="TextBox 19" id="1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
        <p:nvSpPr>
          <p:cNvPr name="TextBox 20" id="20"/>
          <p:cNvSpPr txBox="true"/>
          <p:nvPr/>
        </p:nvSpPr>
        <p:spPr>
          <a:xfrm rot="0">
            <a:off x="2739363" y="2897791"/>
            <a:ext cx="12871868" cy="915035"/>
          </a:xfrm>
          <a:prstGeom prst="rect">
            <a:avLst/>
          </a:prstGeom>
        </p:spPr>
        <p:txBody>
          <a:bodyPr anchor="t" rtlCol="false" tIns="0" lIns="0" bIns="0" rIns="0">
            <a:spAutoFit/>
          </a:bodyPr>
          <a:lstStyle/>
          <a:p>
            <a:pPr algn="l">
              <a:lnSpc>
                <a:spcPts val="3639"/>
              </a:lnSpc>
            </a:pPr>
            <a:r>
              <a:rPr lang="en-US" sz="2599" i="true" b="true">
                <a:solidFill>
                  <a:srgbClr val="2A2E3A"/>
                </a:solidFill>
                <a:latin typeface="Helios Bold Italics"/>
                <a:ea typeface="Helios Bold Italics"/>
                <a:cs typeface="Helios Bold Italics"/>
                <a:sym typeface="Helios Bold Italics"/>
              </a:rPr>
              <a:t> Project Management Table</a:t>
            </a:r>
          </a:p>
          <a:p>
            <a:pPr algn="l" marL="0" indent="0" lvl="0">
              <a:lnSpc>
                <a:spcPts val="3639"/>
              </a:lnSpc>
              <a:spcBef>
                <a:spcPct val="0"/>
              </a:spcBef>
            </a:pPr>
            <a:r>
              <a:rPr lang="en-US" sz="2599">
                <a:solidFill>
                  <a:srgbClr val="2A2E3A"/>
                </a:solidFill>
                <a:latin typeface="Helios"/>
                <a:ea typeface="Helios"/>
                <a:cs typeface="Helios"/>
                <a:sym typeface="Helios"/>
              </a:rPr>
              <a:t>Tracks construction phases and monitors project progress</a:t>
            </a:r>
          </a:p>
        </p:txBody>
      </p:sp>
      <p:sp>
        <p:nvSpPr>
          <p:cNvPr name="TextBox 21" id="21"/>
          <p:cNvSpPr txBox="true"/>
          <p:nvPr/>
        </p:nvSpPr>
        <p:spPr>
          <a:xfrm rot="0">
            <a:off x="12400200" y="4403778"/>
            <a:ext cx="3818992"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2A2E3A"/>
                </a:solidFill>
                <a:latin typeface="Klein Bold"/>
                <a:ea typeface="Klein Bold"/>
                <a:cs typeface="Klein Bold"/>
                <a:sym typeface="Klein Bold"/>
              </a:rPr>
              <a:t>MAIN COLUMNS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4127" y="905497"/>
            <a:ext cx="5673485" cy="5673485"/>
          </a:xfrm>
          <a:custGeom>
            <a:avLst/>
            <a:gdLst/>
            <a:ahLst/>
            <a:cxnLst/>
            <a:rect r="r" b="b" t="t" l="l"/>
            <a:pathLst>
              <a:path h="5673485" w="5673485">
                <a:moveTo>
                  <a:pt x="0" y="0"/>
                </a:moveTo>
                <a:lnTo>
                  <a:pt x="5673485" y="0"/>
                </a:lnTo>
                <a:lnTo>
                  <a:pt x="5673485" y="5673485"/>
                </a:lnTo>
                <a:lnTo>
                  <a:pt x="0" y="5673485"/>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68777" y="1316097"/>
            <a:ext cx="4441078" cy="4441078"/>
          </a:xfrm>
          <a:custGeom>
            <a:avLst/>
            <a:gdLst/>
            <a:ahLst/>
            <a:cxnLst/>
            <a:rect r="r" b="b" t="t" l="l"/>
            <a:pathLst>
              <a:path h="4441078" w="4441078">
                <a:moveTo>
                  <a:pt x="0" y="0"/>
                </a:moveTo>
                <a:lnTo>
                  <a:pt x="4441078" y="0"/>
                </a:lnTo>
                <a:lnTo>
                  <a:pt x="4441078" y="4441078"/>
                </a:lnTo>
                <a:lnTo>
                  <a:pt x="0" y="444107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87142" y="3742240"/>
            <a:ext cx="4790235" cy="4790235"/>
          </a:xfrm>
          <a:custGeom>
            <a:avLst/>
            <a:gdLst/>
            <a:ahLst/>
            <a:cxnLst/>
            <a:rect r="r" b="b" t="t" l="l"/>
            <a:pathLst>
              <a:path h="4790235" w="4790235">
                <a:moveTo>
                  <a:pt x="0" y="0"/>
                </a:moveTo>
                <a:lnTo>
                  <a:pt x="4790235" y="0"/>
                </a:lnTo>
                <a:lnTo>
                  <a:pt x="4790235" y="4790235"/>
                </a:lnTo>
                <a:lnTo>
                  <a:pt x="0" y="4790235"/>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9125919"/>
            <a:ext cx="18288000" cy="1161081"/>
            <a:chOff x="0" y="0"/>
            <a:chExt cx="4816593" cy="305799"/>
          </a:xfrm>
        </p:grpSpPr>
        <p:sp>
          <p:nvSpPr>
            <p:cNvPr name="Freeform 6" id="6"/>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7" id="7"/>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5400000">
            <a:off x="2384564" y="792712"/>
            <a:ext cx="4257680" cy="7675818"/>
          </a:xfrm>
          <a:custGeom>
            <a:avLst/>
            <a:gdLst/>
            <a:ahLst/>
            <a:cxnLst/>
            <a:rect r="r" b="b" t="t" l="l"/>
            <a:pathLst>
              <a:path h="7675818" w="4257680">
                <a:moveTo>
                  <a:pt x="0" y="0"/>
                </a:moveTo>
                <a:lnTo>
                  <a:pt x="4257681" y="0"/>
                </a:lnTo>
                <a:lnTo>
                  <a:pt x="4257681" y="7675819"/>
                </a:lnTo>
                <a:lnTo>
                  <a:pt x="0" y="7675819"/>
                </a:lnTo>
                <a:lnTo>
                  <a:pt x="0" y="0"/>
                </a:lnTo>
                <a:close/>
              </a:path>
            </a:pathLst>
          </a:custGeom>
          <a:blipFill>
            <a:blip r:embed="rId4"/>
            <a:stretch>
              <a:fillRect l="0" t="0" r="0" b="0"/>
            </a:stretch>
          </a:blipFill>
        </p:spPr>
      </p:sp>
      <p:sp>
        <p:nvSpPr>
          <p:cNvPr name="Freeform 9" id="9"/>
          <p:cNvSpPr/>
          <p:nvPr/>
        </p:nvSpPr>
        <p:spPr>
          <a:xfrm flipH="false" flipV="false" rot="0">
            <a:off x="8641439" y="5379025"/>
            <a:ext cx="4951625" cy="3746894"/>
          </a:xfrm>
          <a:custGeom>
            <a:avLst/>
            <a:gdLst/>
            <a:ahLst/>
            <a:cxnLst/>
            <a:rect r="r" b="b" t="t" l="l"/>
            <a:pathLst>
              <a:path h="3746894" w="4951625">
                <a:moveTo>
                  <a:pt x="0" y="0"/>
                </a:moveTo>
                <a:lnTo>
                  <a:pt x="4951625" y="0"/>
                </a:lnTo>
                <a:lnTo>
                  <a:pt x="4951625" y="3746894"/>
                </a:lnTo>
                <a:lnTo>
                  <a:pt x="0" y="3746894"/>
                </a:lnTo>
                <a:lnTo>
                  <a:pt x="0" y="0"/>
                </a:lnTo>
                <a:close/>
              </a:path>
            </a:pathLst>
          </a:custGeom>
          <a:blipFill>
            <a:blip r:embed="rId5"/>
            <a:stretch>
              <a:fillRect l="-1143" t="0" r="-1143" b="-10991"/>
            </a:stretch>
          </a:blipFill>
        </p:spPr>
      </p:sp>
      <p:sp>
        <p:nvSpPr>
          <p:cNvPr name="Freeform 10" id="10"/>
          <p:cNvSpPr/>
          <p:nvPr/>
        </p:nvSpPr>
        <p:spPr>
          <a:xfrm flipH="false" flipV="false" rot="0">
            <a:off x="12277377" y="1757999"/>
            <a:ext cx="5345361" cy="3385501"/>
          </a:xfrm>
          <a:custGeom>
            <a:avLst/>
            <a:gdLst/>
            <a:ahLst/>
            <a:cxnLst/>
            <a:rect r="r" b="b" t="t" l="l"/>
            <a:pathLst>
              <a:path h="3385501" w="5345361">
                <a:moveTo>
                  <a:pt x="0" y="0"/>
                </a:moveTo>
                <a:lnTo>
                  <a:pt x="5345361" y="0"/>
                </a:lnTo>
                <a:lnTo>
                  <a:pt x="5345361" y="3385501"/>
                </a:lnTo>
                <a:lnTo>
                  <a:pt x="0" y="3385501"/>
                </a:lnTo>
                <a:lnTo>
                  <a:pt x="0" y="0"/>
                </a:lnTo>
                <a:close/>
              </a:path>
            </a:pathLst>
          </a:custGeom>
          <a:blipFill>
            <a:blip r:embed="rId6"/>
            <a:stretch>
              <a:fillRect l="0" t="0" r="0" b="-8795"/>
            </a:stretch>
          </a:blipFill>
        </p:spPr>
      </p:sp>
      <p:sp>
        <p:nvSpPr>
          <p:cNvPr name="TextBox 11" id="11"/>
          <p:cNvSpPr txBox="true"/>
          <p:nvPr/>
        </p:nvSpPr>
        <p:spPr>
          <a:xfrm rot="0">
            <a:off x="2619223" y="1025525"/>
            <a:ext cx="13049553" cy="990600"/>
          </a:xfrm>
          <a:prstGeom prst="rect">
            <a:avLst/>
          </a:prstGeom>
        </p:spPr>
        <p:txBody>
          <a:bodyPr anchor="t" rtlCol="false" tIns="0" lIns="0" bIns="0" rIns="0">
            <a:spAutoFit/>
          </a:bodyPr>
          <a:lstStyle/>
          <a:p>
            <a:pPr algn="ctr">
              <a:lnSpc>
                <a:spcPts val="7800"/>
              </a:lnSpc>
            </a:pPr>
            <a:r>
              <a:rPr lang="en-US" b="true" sz="6000">
                <a:solidFill>
                  <a:srgbClr val="2A2E3A"/>
                </a:solidFill>
                <a:latin typeface="Klein Bold"/>
                <a:ea typeface="Klein Bold"/>
                <a:cs typeface="Klein Bold"/>
                <a:sym typeface="Klein Bold"/>
              </a:rPr>
              <a:t> </a:t>
            </a:r>
            <a:r>
              <a:rPr lang="en-US" b="true" sz="6000">
                <a:solidFill>
                  <a:srgbClr val="718BAB"/>
                </a:solidFill>
                <a:latin typeface="Klein Bold"/>
                <a:ea typeface="Klein Bold"/>
                <a:cs typeface="Klein Bold"/>
                <a:sym typeface="Klein Bold"/>
              </a:rPr>
              <a:t>Mockups</a:t>
            </a:r>
          </a:p>
        </p:txBody>
      </p:sp>
      <p:sp>
        <p:nvSpPr>
          <p:cNvPr name="TextBox 12" id="12"/>
          <p:cNvSpPr txBox="true"/>
          <p:nvPr/>
        </p:nvSpPr>
        <p:spPr>
          <a:xfrm rot="0">
            <a:off x="7760399" y="9541677"/>
            <a:ext cx="2767201" cy="300990"/>
          </a:xfrm>
          <a:prstGeom prst="rect">
            <a:avLst/>
          </a:prstGeom>
        </p:spPr>
        <p:txBody>
          <a:bodyPr anchor="t" rtlCol="false" tIns="0" lIns="0" bIns="0" rIns="0">
            <a:spAutoFit/>
          </a:bodyPr>
          <a:lstStyle/>
          <a:p>
            <a:pPr algn="ctr" marL="0" indent="0" lvl="0">
              <a:lnSpc>
                <a:spcPts val="2340"/>
              </a:lnSpc>
              <a:spcBef>
                <a:spcPct val="0"/>
              </a:spcBef>
            </a:pPr>
            <a:r>
              <a:rPr lang="en-US" sz="1800">
                <a:solidFill>
                  <a:srgbClr val="2A2E3A"/>
                </a:solidFill>
                <a:latin typeface="Helios"/>
                <a:ea typeface="Helios"/>
                <a:cs typeface="Helios"/>
                <a:sym typeface="Helios"/>
              </a:rPr>
              <a:t>Back to Agenda</a:t>
            </a:r>
          </a:p>
        </p:txBody>
      </p:sp>
      <p:sp>
        <p:nvSpPr>
          <p:cNvPr name="Freeform 13" id="1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7"/>
            <a:stretch>
              <a:fillRect l="0" t="0" r="0" b="0"/>
            </a:stretch>
          </a:blipFill>
        </p:spPr>
      </p:sp>
      <p:sp>
        <p:nvSpPr>
          <p:cNvPr name="Freeform 14" id="1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10" action="ppaction://hlinksldjump"/>
              </a:rPr>
              <a:t>Back to Agenda</a:t>
            </a:r>
          </a:p>
        </p:txBody>
      </p:sp>
      <p:sp>
        <p:nvSpPr>
          <p:cNvPr name="TextBox 16" id="16"/>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12868" y="454100"/>
            <a:ext cx="1873980" cy="1873972"/>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705" t="0" r="-3705" b="0"/>
              </a:stretch>
            </a:blipFill>
          </p:spPr>
        </p:sp>
      </p:grpSp>
      <p:grpSp>
        <p:nvGrpSpPr>
          <p:cNvPr name="Group 5" id="5"/>
          <p:cNvGrpSpPr/>
          <p:nvPr/>
        </p:nvGrpSpPr>
        <p:grpSpPr>
          <a:xfrm rot="0">
            <a:off x="9818276" y="2520792"/>
            <a:ext cx="1768572" cy="1768565"/>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43" t="0" r="-143" b="0"/>
              </a:stretch>
            </a:blipFill>
          </p:spPr>
        </p:sp>
      </p:grpSp>
      <p:grpSp>
        <p:nvGrpSpPr>
          <p:cNvPr name="Group 7" id="7"/>
          <p:cNvGrpSpPr/>
          <p:nvPr/>
        </p:nvGrpSpPr>
        <p:grpSpPr>
          <a:xfrm rot="0">
            <a:off x="9940525" y="7959389"/>
            <a:ext cx="1524908" cy="1524902"/>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888" t="0" r="-38888" b="0"/>
              </a:stretch>
            </a:blipFill>
          </p:spPr>
        </p:sp>
      </p:grpSp>
      <p:grpSp>
        <p:nvGrpSpPr>
          <p:cNvPr name="Group 9" id="9"/>
          <p:cNvGrpSpPr/>
          <p:nvPr/>
        </p:nvGrpSpPr>
        <p:grpSpPr>
          <a:xfrm rot="0">
            <a:off x="9940525" y="6244822"/>
            <a:ext cx="1524073" cy="1524067"/>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0" r="0" b="0"/>
              </a:stretch>
            </a:blipFill>
          </p:spPr>
        </p:sp>
      </p:grpSp>
      <p:grpSp>
        <p:nvGrpSpPr>
          <p:cNvPr name="Group 11" id="11"/>
          <p:cNvGrpSpPr/>
          <p:nvPr/>
        </p:nvGrpSpPr>
        <p:grpSpPr>
          <a:xfrm rot="0">
            <a:off x="9818276" y="4400058"/>
            <a:ext cx="1768572" cy="1768565"/>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748" t="0" r="-748" b="0"/>
              </a:stretch>
            </a:blipFill>
          </p:spPr>
        </p:sp>
      </p:grpSp>
      <p:sp>
        <p:nvSpPr>
          <p:cNvPr name="Freeform 13" id="1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9"/>
            <a:stretch>
              <a:fillRect l="0" t="0" r="0" b="0"/>
            </a:stretch>
          </a:blipFill>
        </p:spPr>
      </p:sp>
      <p:sp>
        <p:nvSpPr>
          <p:cNvPr name="Freeform 14" id="1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807947" y="4535487"/>
            <a:ext cx="6278177" cy="1139825"/>
          </a:xfrm>
          <a:prstGeom prst="rect">
            <a:avLst/>
          </a:prstGeom>
        </p:spPr>
        <p:txBody>
          <a:bodyPr anchor="t" rtlCol="false" tIns="0" lIns="0" bIns="0" rIns="0">
            <a:spAutoFit/>
          </a:bodyPr>
          <a:lstStyle/>
          <a:p>
            <a:pPr algn="l">
              <a:lnSpc>
                <a:spcPts val="9099"/>
              </a:lnSpc>
            </a:pPr>
            <a:r>
              <a:rPr lang="en-US" sz="6999" b="true">
                <a:solidFill>
                  <a:srgbClr val="FFFFFF"/>
                </a:solidFill>
                <a:latin typeface="Klein Bold"/>
                <a:ea typeface="Klein Bold"/>
                <a:cs typeface="Klein Bold"/>
                <a:sym typeface="Klein Bold"/>
              </a:rPr>
              <a:t>Tools</a:t>
            </a:r>
          </a:p>
        </p:txBody>
      </p:sp>
      <p:grpSp>
        <p:nvGrpSpPr>
          <p:cNvPr name="Group 16" id="16"/>
          <p:cNvGrpSpPr/>
          <p:nvPr/>
        </p:nvGrpSpPr>
        <p:grpSpPr>
          <a:xfrm rot="0">
            <a:off x="11828358" y="1166082"/>
            <a:ext cx="4292778" cy="1004804"/>
            <a:chOff x="0" y="0"/>
            <a:chExt cx="5723703" cy="1339739"/>
          </a:xfrm>
        </p:grpSpPr>
        <p:sp>
          <p:nvSpPr>
            <p:cNvPr name="TextBox 17" id="17"/>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Klein Bold"/>
                  <a:ea typeface="Klein Bold"/>
                  <a:cs typeface="Klein Bold"/>
                  <a:sym typeface="Klein Bold"/>
                </a:rPr>
                <a:t>Excel</a:t>
              </a:r>
            </a:p>
          </p:txBody>
        </p:sp>
        <p:sp>
          <p:nvSpPr>
            <p:cNvPr name="TextBox 18" id="18"/>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.CSV files</a:t>
              </a:r>
            </a:p>
          </p:txBody>
        </p:sp>
      </p:grpSp>
      <p:grpSp>
        <p:nvGrpSpPr>
          <p:cNvPr name="Group 19" id="19"/>
          <p:cNvGrpSpPr/>
          <p:nvPr/>
        </p:nvGrpSpPr>
        <p:grpSpPr>
          <a:xfrm rot="0">
            <a:off x="11828358" y="2902672"/>
            <a:ext cx="4292778" cy="1004804"/>
            <a:chOff x="0" y="0"/>
            <a:chExt cx="5723703" cy="1339739"/>
          </a:xfrm>
        </p:grpSpPr>
        <p:sp>
          <p:nvSpPr>
            <p:cNvPr name="TextBox 20" id="20"/>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Ms SQL Server</a:t>
              </a:r>
            </a:p>
          </p:txBody>
        </p:sp>
        <p:sp>
          <p:nvSpPr>
            <p:cNvPr name="TextBox 21" id="21"/>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Data Cleaning</a:t>
              </a:r>
            </a:p>
          </p:txBody>
        </p:sp>
      </p:grpSp>
      <p:grpSp>
        <p:nvGrpSpPr>
          <p:cNvPr name="Group 22" id="22"/>
          <p:cNvGrpSpPr/>
          <p:nvPr/>
        </p:nvGrpSpPr>
        <p:grpSpPr>
          <a:xfrm rot="0">
            <a:off x="11828358" y="4639262"/>
            <a:ext cx="4292778" cy="1004804"/>
            <a:chOff x="0" y="0"/>
            <a:chExt cx="5723703" cy="1339739"/>
          </a:xfrm>
        </p:grpSpPr>
        <p:sp>
          <p:nvSpPr>
            <p:cNvPr name="TextBox 23" id="23"/>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Power BI</a:t>
              </a:r>
            </a:p>
          </p:txBody>
        </p:sp>
        <p:sp>
          <p:nvSpPr>
            <p:cNvPr name="TextBox 24" id="24"/>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Data Visualizagtion</a:t>
              </a:r>
            </a:p>
          </p:txBody>
        </p:sp>
      </p:grpSp>
      <p:grpSp>
        <p:nvGrpSpPr>
          <p:cNvPr name="Group 25" id="25"/>
          <p:cNvGrpSpPr/>
          <p:nvPr/>
        </p:nvGrpSpPr>
        <p:grpSpPr>
          <a:xfrm rot="0">
            <a:off x="11828358" y="6375852"/>
            <a:ext cx="4292778" cy="1004804"/>
            <a:chOff x="0" y="0"/>
            <a:chExt cx="5723703" cy="1339739"/>
          </a:xfrm>
        </p:grpSpPr>
        <p:sp>
          <p:nvSpPr>
            <p:cNvPr name="TextBox 26" id="26"/>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Canva</a:t>
              </a:r>
            </a:p>
          </p:txBody>
        </p:sp>
        <p:sp>
          <p:nvSpPr>
            <p:cNvPr name="TextBox 27" id="27"/>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Presentation</a:t>
              </a:r>
            </a:p>
          </p:txBody>
        </p:sp>
      </p:grpSp>
      <p:grpSp>
        <p:nvGrpSpPr>
          <p:cNvPr name="Group 28" id="28"/>
          <p:cNvGrpSpPr/>
          <p:nvPr/>
        </p:nvGrpSpPr>
        <p:grpSpPr>
          <a:xfrm rot="0">
            <a:off x="11828358" y="8112442"/>
            <a:ext cx="4292778" cy="1004804"/>
            <a:chOff x="0" y="0"/>
            <a:chExt cx="5723703" cy="1339739"/>
          </a:xfrm>
        </p:grpSpPr>
        <p:sp>
          <p:nvSpPr>
            <p:cNvPr name="TextBox 29" id="29"/>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ChatGpt</a:t>
              </a:r>
            </a:p>
          </p:txBody>
        </p:sp>
        <p:sp>
          <p:nvSpPr>
            <p:cNvPr name="TextBox 30" id="30"/>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AI Supporting</a:t>
              </a:r>
            </a:p>
          </p:txBody>
        </p:sp>
      </p:grpSp>
      <p:sp>
        <p:nvSpPr>
          <p:cNvPr name="TextBox 31" id="31"/>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12" action="ppaction://hlinksldjump"/>
              </a:rPr>
              <a:t>Back to Agenda</a:t>
            </a:r>
          </a:p>
        </p:txBody>
      </p:sp>
      <p:sp>
        <p:nvSpPr>
          <p:cNvPr name="TextBox 32" id="32"/>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715771"/>
            <a:chOff x="0" y="0"/>
            <a:chExt cx="4816593" cy="715265"/>
          </a:xfrm>
        </p:grpSpPr>
        <p:sp>
          <p:nvSpPr>
            <p:cNvPr name="Freeform 3" id="3"/>
            <p:cNvSpPr/>
            <p:nvPr/>
          </p:nvSpPr>
          <p:spPr>
            <a:xfrm flipH="false" flipV="false" rot="0">
              <a:off x="0" y="0"/>
              <a:ext cx="4816592" cy="715265"/>
            </a:xfrm>
            <a:custGeom>
              <a:avLst/>
              <a:gdLst/>
              <a:ahLst/>
              <a:cxnLst/>
              <a:rect r="r" b="b" t="t" l="l"/>
              <a:pathLst>
                <a:path h="715265" w="4816592">
                  <a:moveTo>
                    <a:pt x="0" y="0"/>
                  </a:moveTo>
                  <a:lnTo>
                    <a:pt x="4816592" y="0"/>
                  </a:lnTo>
                  <a:lnTo>
                    <a:pt x="4816592" y="715265"/>
                  </a:lnTo>
                  <a:lnTo>
                    <a:pt x="0" y="715265"/>
                  </a:lnTo>
                  <a:close/>
                </a:path>
              </a:pathLst>
            </a:custGeom>
            <a:solidFill>
              <a:srgbClr val="153969"/>
            </a:solidFill>
          </p:spPr>
        </p:sp>
        <p:sp>
          <p:nvSpPr>
            <p:cNvPr name="TextBox 4" id="4"/>
            <p:cNvSpPr txBox="true"/>
            <p:nvPr/>
          </p:nvSpPr>
          <p:spPr>
            <a:xfrm>
              <a:off x="0" y="-66675"/>
              <a:ext cx="4816593" cy="78194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715771"/>
            <a:chOff x="0" y="0"/>
            <a:chExt cx="24384000" cy="3621028"/>
          </a:xfrm>
        </p:grpSpPr>
        <p:pic>
          <p:nvPicPr>
            <p:cNvPr name="Picture 6" id="6"/>
            <p:cNvPicPr>
              <a:picLocks noChangeAspect="true"/>
            </p:cNvPicPr>
            <p:nvPr/>
          </p:nvPicPr>
          <p:blipFill>
            <a:blip r:embed="rId2">
              <a:alphaModFix amt="14000"/>
            </a:blip>
            <a:srcRect l="0" t="45049" r="0" b="45049"/>
            <a:stretch>
              <a:fillRect/>
            </a:stretch>
          </p:blipFill>
          <p:spPr>
            <a:xfrm flipH="false" flipV="false">
              <a:off x="0" y="0"/>
              <a:ext cx="24384000" cy="3621028"/>
            </a:xfrm>
            <a:prstGeom prst="rect">
              <a:avLst/>
            </a:prstGeom>
          </p:spPr>
        </p:pic>
      </p:grpSp>
      <p:sp>
        <p:nvSpPr>
          <p:cNvPr name="Freeform 7" id="7"/>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3"/>
            <a:stretch>
              <a:fillRect l="0" t="0" r="0" b="0"/>
            </a:stretch>
          </a:blipFill>
        </p:spPr>
      </p:sp>
      <p:sp>
        <p:nvSpPr>
          <p:cNvPr name="Freeform 8" id="8"/>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22566" y="4747961"/>
            <a:ext cx="16642868" cy="4510339"/>
          </a:xfrm>
          <a:custGeom>
            <a:avLst/>
            <a:gdLst/>
            <a:ahLst/>
            <a:cxnLst/>
            <a:rect r="r" b="b" t="t" l="l"/>
            <a:pathLst>
              <a:path h="4510339" w="16642868">
                <a:moveTo>
                  <a:pt x="0" y="0"/>
                </a:moveTo>
                <a:lnTo>
                  <a:pt x="16642868" y="0"/>
                </a:lnTo>
                <a:lnTo>
                  <a:pt x="16642868" y="4510339"/>
                </a:lnTo>
                <a:lnTo>
                  <a:pt x="0" y="4510339"/>
                </a:lnTo>
                <a:lnTo>
                  <a:pt x="0" y="0"/>
                </a:lnTo>
                <a:close/>
              </a:path>
            </a:pathLst>
          </a:custGeom>
          <a:blipFill>
            <a:blip r:embed="rId6"/>
            <a:stretch>
              <a:fillRect l="-33364" t="-45171" r="-12961" b="-158542"/>
            </a:stretch>
          </a:blipFill>
          <a:ln w="38100" cap="sq">
            <a:solidFill>
              <a:srgbClr val="C0CFE1"/>
            </a:solidFill>
            <a:prstDash val="dash"/>
            <a:miter/>
          </a:ln>
        </p:spPr>
      </p:sp>
      <p:sp>
        <p:nvSpPr>
          <p:cNvPr name="TextBox 10" id="10"/>
          <p:cNvSpPr txBox="true"/>
          <p:nvPr/>
        </p:nvSpPr>
        <p:spPr>
          <a:xfrm rot="0">
            <a:off x="3434563" y="1022127"/>
            <a:ext cx="8115300" cy="1641474"/>
          </a:xfrm>
          <a:prstGeom prst="rect">
            <a:avLst/>
          </a:prstGeom>
        </p:spPr>
        <p:txBody>
          <a:bodyPr anchor="t" rtlCol="false" tIns="0" lIns="0" bIns="0" rIns="0">
            <a:spAutoFit/>
          </a:bodyPr>
          <a:lstStyle/>
          <a:p>
            <a:pPr algn="l">
              <a:lnSpc>
                <a:spcPts val="6500"/>
              </a:lnSpc>
            </a:pPr>
            <a:r>
              <a:rPr lang="en-US" sz="5000" b="true">
                <a:solidFill>
                  <a:srgbClr val="FFFFFF"/>
                </a:solidFill>
                <a:latin typeface="Klein Bold"/>
                <a:ea typeface="Klein Bold"/>
                <a:cs typeface="Klein Bold"/>
                <a:sym typeface="Klein Bold"/>
              </a:rPr>
              <a:t>Data</a:t>
            </a:r>
          </a:p>
          <a:p>
            <a:pPr algn="l">
              <a:lnSpc>
                <a:spcPts val="6500"/>
              </a:lnSpc>
            </a:pPr>
            <a:r>
              <a:rPr lang="en-US" sz="5000" b="true">
                <a:solidFill>
                  <a:srgbClr val="FFFFFF"/>
                </a:solidFill>
                <a:latin typeface="Klein Bold"/>
                <a:ea typeface="Klein Bold"/>
                <a:cs typeface="Klein Bold"/>
                <a:sym typeface="Klein Bold"/>
              </a:rPr>
              <a:t>Cleaning</a:t>
            </a:r>
          </a:p>
        </p:txBody>
      </p:sp>
      <p:sp>
        <p:nvSpPr>
          <p:cNvPr name="TextBox 11" id="11"/>
          <p:cNvSpPr txBox="true"/>
          <p:nvPr/>
        </p:nvSpPr>
        <p:spPr>
          <a:xfrm rot="0">
            <a:off x="1037331" y="2872962"/>
            <a:ext cx="7192822" cy="547370"/>
          </a:xfrm>
          <a:prstGeom prst="rect">
            <a:avLst/>
          </a:prstGeom>
        </p:spPr>
        <p:txBody>
          <a:bodyPr anchor="t" rtlCol="false" tIns="0" lIns="0" bIns="0" rIns="0">
            <a:spAutoFit/>
          </a:bodyPr>
          <a:lstStyle/>
          <a:p>
            <a:pPr algn="l">
              <a:lnSpc>
                <a:spcPts val="4479"/>
              </a:lnSpc>
            </a:pPr>
            <a:r>
              <a:rPr lang="en-US" sz="3199">
                <a:solidFill>
                  <a:srgbClr val="718BAB"/>
                </a:solidFill>
                <a:latin typeface="Helios"/>
                <a:ea typeface="Helios"/>
                <a:cs typeface="Helios"/>
                <a:sym typeface="Helios"/>
              </a:rPr>
              <a:t>Creating Database with Tabels</a:t>
            </a:r>
          </a:p>
        </p:txBody>
      </p:sp>
      <p:sp>
        <p:nvSpPr>
          <p:cNvPr name="TextBox 12" id="12"/>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7" action="ppaction://hlinksldjump"/>
              </a:rPr>
              <a:t>Back to Agenda</a:t>
            </a:r>
          </a:p>
        </p:txBody>
      </p:sp>
      <p:sp>
        <p:nvSpPr>
          <p:cNvPr name="TextBox 13" id="13"/>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
        <p:nvSpPr>
          <p:cNvPr name="Freeform 14" id="14"/>
          <p:cNvSpPr/>
          <p:nvPr/>
        </p:nvSpPr>
        <p:spPr>
          <a:xfrm flipH="false" flipV="false" rot="0">
            <a:off x="10761415" y="3420332"/>
            <a:ext cx="6329346" cy="6102114"/>
          </a:xfrm>
          <a:custGeom>
            <a:avLst/>
            <a:gdLst/>
            <a:ahLst/>
            <a:cxnLst/>
            <a:rect r="r" b="b" t="t" l="l"/>
            <a:pathLst>
              <a:path h="6102114" w="6329346">
                <a:moveTo>
                  <a:pt x="0" y="0"/>
                </a:moveTo>
                <a:lnTo>
                  <a:pt x="6329347" y="0"/>
                </a:lnTo>
                <a:lnTo>
                  <a:pt x="6329347" y="6102114"/>
                </a:lnTo>
                <a:lnTo>
                  <a:pt x="0" y="6102114"/>
                </a:lnTo>
                <a:lnTo>
                  <a:pt x="0" y="0"/>
                </a:lnTo>
                <a:close/>
              </a:path>
            </a:pathLst>
          </a:custGeom>
          <a:blipFill>
            <a:blip r:embed="rId8"/>
            <a:stretch>
              <a:fillRect l="-8823" t="-62170" r="-411394" b="-141348"/>
            </a:stretch>
          </a:blipFill>
          <a:ln w="38100" cap="sq">
            <a:solidFill>
              <a:srgbClr val="C0CFE1"/>
            </a:solidFill>
            <a:prstDash val="dash"/>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715771"/>
            <a:chOff x="0" y="0"/>
            <a:chExt cx="4816593" cy="715265"/>
          </a:xfrm>
        </p:grpSpPr>
        <p:sp>
          <p:nvSpPr>
            <p:cNvPr name="Freeform 3" id="3"/>
            <p:cNvSpPr/>
            <p:nvPr/>
          </p:nvSpPr>
          <p:spPr>
            <a:xfrm flipH="false" flipV="false" rot="0">
              <a:off x="0" y="0"/>
              <a:ext cx="4816592" cy="715265"/>
            </a:xfrm>
            <a:custGeom>
              <a:avLst/>
              <a:gdLst/>
              <a:ahLst/>
              <a:cxnLst/>
              <a:rect r="r" b="b" t="t" l="l"/>
              <a:pathLst>
                <a:path h="715265" w="4816592">
                  <a:moveTo>
                    <a:pt x="0" y="0"/>
                  </a:moveTo>
                  <a:lnTo>
                    <a:pt x="4816592" y="0"/>
                  </a:lnTo>
                  <a:lnTo>
                    <a:pt x="4816592" y="715265"/>
                  </a:lnTo>
                  <a:lnTo>
                    <a:pt x="0" y="715265"/>
                  </a:lnTo>
                  <a:close/>
                </a:path>
              </a:pathLst>
            </a:custGeom>
            <a:solidFill>
              <a:srgbClr val="153969"/>
            </a:solidFill>
          </p:spPr>
        </p:sp>
        <p:sp>
          <p:nvSpPr>
            <p:cNvPr name="TextBox 4" id="4"/>
            <p:cNvSpPr txBox="true"/>
            <p:nvPr/>
          </p:nvSpPr>
          <p:spPr>
            <a:xfrm>
              <a:off x="0" y="-66675"/>
              <a:ext cx="4816593" cy="78194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715771"/>
            <a:chOff x="0" y="0"/>
            <a:chExt cx="24384000" cy="3621028"/>
          </a:xfrm>
        </p:grpSpPr>
        <p:pic>
          <p:nvPicPr>
            <p:cNvPr name="Picture 6" id="6"/>
            <p:cNvPicPr>
              <a:picLocks noChangeAspect="true"/>
            </p:cNvPicPr>
            <p:nvPr/>
          </p:nvPicPr>
          <p:blipFill>
            <a:blip r:embed="rId2">
              <a:alphaModFix amt="14000"/>
            </a:blip>
            <a:srcRect l="0" t="45049" r="0" b="45049"/>
            <a:stretch>
              <a:fillRect/>
            </a:stretch>
          </p:blipFill>
          <p:spPr>
            <a:xfrm flipH="false" flipV="false">
              <a:off x="0" y="0"/>
              <a:ext cx="24384000" cy="3621028"/>
            </a:xfrm>
            <a:prstGeom prst="rect">
              <a:avLst/>
            </a:prstGeom>
          </p:spPr>
        </p:pic>
      </p:grpSp>
      <p:sp>
        <p:nvSpPr>
          <p:cNvPr name="Freeform 7" id="7"/>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3"/>
            <a:stretch>
              <a:fillRect l="0" t="0" r="0" b="0"/>
            </a:stretch>
          </a:blipFill>
        </p:spPr>
      </p:sp>
      <p:sp>
        <p:nvSpPr>
          <p:cNvPr name="Freeform 8" id="8"/>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723541" y="3482734"/>
            <a:ext cx="10840919" cy="6588963"/>
          </a:xfrm>
          <a:custGeom>
            <a:avLst/>
            <a:gdLst/>
            <a:ahLst/>
            <a:cxnLst/>
            <a:rect r="r" b="b" t="t" l="l"/>
            <a:pathLst>
              <a:path h="6588963" w="10840919">
                <a:moveTo>
                  <a:pt x="0" y="0"/>
                </a:moveTo>
                <a:lnTo>
                  <a:pt x="10840918" y="0"/>
                </a:lnTo>
                <a:lnTo>
                  <a:pt x="10840918" y="6588963"/>
                </a:lnTo>
                <a:lnTo>
                  <a:pt x="0" y="6588963"/>
                </a:lnTo>
                <a:lnTo>
                  <a:pt x="0" y="0"/>
                </a:lnTo>
                <a:close/>
              </a:path>
            </a:pathLst>
          </a:custGeom>
          <a:blipFill>
            <a:blip r:embed="rId6"/>
            <a:stretch>
              <a:fillRect l="-32226" t="-18780" r="-9784" b="-12648"/>
            </a:stretch>
          </a:blipFill>
          <a:ln w="38100" cap="sq">
            <a:solidFill>
              <a:srgbClr val="C0CFE1"/>
            </a:solidFill>
            <a:prstDash val="sysDot"/>
            <a:miter/>
          </a:ln>
        </p:spPr>
      </p:sp>
      <p:sp>
        <p:nvSpPr>
          <p:cNvPr name="TextBox 10" id="10"/>
          <p:cNvSpPr txBox="true"/>
          <p:nvPr/>
        </p:nvSpPr>
        <p:spPr>
          <a:xfrm rot="0">
            <a:off x="3434563" y="1022127"/>
            <a:ext cx="8115300" cy="1641474"/>
          </a:xfrm>
          <a:prstGeom prst="rect">
            <a:avLst/>
          </a:prstGeom>
        </p:spPr>
        <p:txBody>
          <a:bodyPr anchor="t" rtlCol="false" tIns="0" lIns="0" bIns="0" rIns="0">
            <a:spAutoFit/>
          </a:bodyPr>
          <a:lstStyle/>
          <a:p>
            <a:pPr algn="l">
              <a:lnSpc>
                <a:spcPts val="6500"/>
              </a:lnSpc>
            </a:pPr>
            <a:r>
              <a:rPr lang="en-US" sz="5000" b="true">
                <a:solidFill>
                  <a:srgbClr val="FFFFFF"/>
                </a:solidFill>
                <a:latin typeface="Klein Bold"/>
                <a:ea typeface="Klein Bold"/>
                <a:cs typeface="Klein Bold"/>
                <a:sym typeface="Klein Bold"/>
              </a:rPr>
              <a:t>Data</a:t>
            </a:r>
          </a:p>
          <a:p>
            <a:pPr algn="l">
              <a:lnSpc>
                <a:spcPts val="6500"/>
              </a:lnSpc>
            </a:pPr>
            <a:r>
              <a:rPr lang="en-US" sz="5000" b="true">
                <a:solidFill>
                  <a:srgbClr val="FFFFFF"/>
                </a:solidFill>
                <a:latin typeface="Klein Bold"/>
                <a:ea typeface="Klein Bold"/>
                <a:cs typeface="Klein Bold"/>
                <a:sym typeface="Klein Bold"/>
              </a:rPr>
              <a:t>Cleaning</a:t>
            </a:r>
          </a:p>
        </p:txBody>
      </p:sp>
      <p:sp>
        <p:nvSpPr>
          <p:cNvPr name="TextBox 11" id="11"/>
          <p:cNvSpPr txBox="true"/>
          <p:nvPr/>
        </p:nvSpPr>
        <p:spPr>
          <a:xfrm rot="0">
            <a:off x="822566" y="2763913"/>
            <a:ext cx="7192822" cy="547370"/>
          </a:xfrm>
          <a:prstGeom prst="rect">
            <a:avLst/>
          </a:prstGeom>
        </p:spPr>
        <p:txBody>
          <a:bodyPr anchor="t" rtlCol="false" tIns="0" lIns="0" bIns="0" rIns="0">
            <a:spAutoFit/>
          </a:bodyPr>
          <a:lstStyle/>
          <a:p>
            <a:pPr algn="l">
              <a:lnSpc>
                <a:spcPts val="4479"/>
              </a:lnSpc>
            </a:pPr>
            <a:r>
              <a:rPr lang="en-US" sz="3199">
                <a:solidFill>
                  <a:srgbClr val="718BAB"/>
                </a:solidFill>
                <a:latin typeface="Helios"/>
                <a:ea typeface="Helios"/>
                <a:cs typeface="Helios"/>
                <a:sym typeface="Helios"/>
              </a:rPr>
              <a:t>Handling NULLS</a:t>
            </a:r>
          </a:p>
        </p:txBody>
      </p:sp>
      <p:sp>
        <p:nvSpPr>
          <p:cNvPr name="TextBox 12" id="12"/>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7438" y="-1896645"/>
            <a:ext cx="13903685" cy="13903685"/>
          </a:xfrm>
          <a:custGeom>
            <a:avLst/>
            <a:gdLst/>
            <a:ahLst/>
            <a:cxnLst/>
            <a:rect r="r" b="b" t="t" l="l"/>
            <a:pathLst>
              <a:path h="13903685" w="13903685">
                <a:moveTo>
                  <a:pt x="0" y="0"/>
                </a:moveTo>
                <a:lnTo>
                  <a:pt x="13903686" y="0"/>
                </a:lnTo>
                <a:lnTo>
                  <a:pt x="13903686" y="13903685"/>
                </a:lnTo>
                <a:lnTo>
                  <a:pt x="0" y="13903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4" id="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396248" y="2450465"/>
            <a:ext cx="10582693" cy="6449695"/>
          </a:xfrm>
          <a:custGeom>
            <a:avLst/>
            <a:gdLst/>
            <a:ahLst/>
            <a:cxnLst/>
            <a:rect r="r" b="b" t="t" l="l"/>
            <a:pathLst>
              <a:path h="6449695" w="10582693">
                <a:moveTo>
                  <a:pt x="0" y="0"/>
                </a:moveTo>
                <a:lnTo>
                  <a:pt x="10582693" y="0"/>
                </a:lnTo>
                <a:lnTo>
                  <a:pt x="10582693" y="6449695"/>
                </a:lnTo>
                <a:lnTo>
                  <a:pt x="0" y="6449695"/>
                </a:lnTo>
                <a:lnTo>
                  <a:pt x="0" y="0"/>
                </a:lnTo>
                <a:close/>
              </a:path>
            </a:pathLst>
          </a:custGeom>
          <a:blipFill>
            <a:blip r:embed="rId7"/>
            <a:stretch>
              <a:fillRect l="-8161" t="-24418" r="-38165" b="-10633"/>
            </a:stretch>
          </a:blipFill>
          <a:ln w="38100" cap="sq">
            <a:solidFill>
              <a:srgbClr val="C0CFE1"/>
            </a:solidFill>
            <a:prstDash val="sysDot"/>
            <a:miter/>
          </a:ln>
        </p:spPr>
      </p:sp>
      <p:sp>
        <p:nvSpPr>
          <p:cNvPr name="TextBox 6" id="6"/>
          <p:cNvSpPr txBox="true"/>
          <p:nvPr/>
        </p:nvSpPr>
        <p:spPr>
          <a:xfrm rot="0">
            <a:off x="807947" y="4535487"/>
            <a:ext cx="6278177" cy="1139825"/>
          </a:xfrm>
          <a:prstGeom prst="rect">
            <a:avLst/>
          </a:prstGeom>
        </p:spPr>
        <p:txBody>
          <a:bodyPr anchor="t" rtlCol="false" tIns="0" lIns="0" bIns="0" rIns="0">
            <a:spAutoFit/>
          </a:bodyPr>
          <a:lstStyle/>
          <a:p>
            <a:pPr algn="l">
              <a:lnSpc>
                <a:spcPts val="9099"/>
              </a:lnSpc>
            </a:pPr>
            <a:r>
              <a:rPr lang="en-US" sz="6999" b="true">
                <a:solidFill>
                  <a:srgbClr val="FFFFFF"/>
                </a:solidFill>
                <a:latin typeface="Klein Bold"/>
                <a:ea typeface="Klein Bold"/>
                <a:cs typeface="Klein Bold"/>
                <a:sym typeface="Klein Bold"/>
              </a:rPr>
              <a:t>Data Modling</a:t>
            </a:r>
          </a:p>
        </p:txBody>
      </p:sp>
      <p:sp>
        <p:nvSpPr>
          <p:cNvPr name="TextBox 7" id="7"/>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8" action="ppaction://hlinksldjump"/>
              </a:rPr>
              <a:t>Back to Agenda</a:t>
            </a:r>
          </a:p>
        </p:txBody>
      </p:sp>
      <p:sp>
        <p:nvSpPr>
          <p:cNvPr name="TextBox 8" id="8"/>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619223" y="1560513"/>
            <a:ext cx="13505581" cy="7565406"/>
          </a:xfrm>
          <a:custGeom>
            <a:avLst/>
            <a:gdLst/>
            <a:ahLst/>
            <a:cxnLst/>
            <a:rect r="r" b="b" t="t" l="l"/>
            <a:pathLst>
              <a:path h="7565406" w="13505581">
                <a:moveTo>
                  <a:pt x="0" y="0"/>
                </a:moveTo>
                <a:lnTo>
                  <a:pt x="13505581" y="0"/>
                </a:lnTo>
                <a:lnTo>
                  <a:pt x="13505581" y="7565406"/>
                </a:lnTo>
                <a:lnTo>
                  <a:pt x="0" y="7565406"/>
                </a:lnTo>
                <a:lnTo>
                  <a:pt x="0" y="0"/>
                </a:lnTo>
                <a:close/>
              </a:path>
            </a:pathLst>
          </a:custGeom>
          <a:blipFill>
            <a:blip r:embed="rId2"/>
            <a:stretch>
              <a:fillRect l="0" t="0" r="0" b="0"/>
            </a:stretch>
          </a:blipFill>
        </p:spPr>
      </p:sp>
      <p:sp>
        <p:nvSpPr>
          <p:cNvPr name="TextBox 6" id="6"/>
          <p:cNvSpPr txBox="true"/>
          <p:nvPr/>
        </p:nvSpPr>
        <p:spPr>
          <a:xfrm rot="0">
            <a:off x="2619223" y="420687"/>
            <a:ext cx="13049553"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Data </a:t>
            </a:r>
            <a:r>
              <a:rPr lang="en-US" b="true" sz="6999">
                <a:solidFill>
                  <a:srgbClr val="718BAB"/>
                </a:solidFill>
                <a:latin typeface="Klein Bold"/>
                <a:ea typeface="Klein Bold"/>
                <a:cs typeface="Klein Bold"/>
                <a:sym typeface="Klein Bold"/>
              </a:rPr>
              <a:t>Visualization</a:t>
            </a:r>
          </a:p>
        </p:txBody>
      </p:sp>
      <p:sp>
        <p:nvSpPr>
          <p:cNvPr name="Freeform 7" id="7"/>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3"/>
            <a:stretch>
              <a:fillRect l="0" t="0" r="0" b="0"/>
            </a:stretch>
          </a:blipFill>
        </p:spPr>
      </p:sp>
      <p:sp>
        <p:nvSpPr>
          <p:cNvPr name="Freeform 8" id="8"/>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6" id="6"/>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39363" y="1560513"/>
            <a:ext cx="13385441" cy="7559946"/>
          </a:xfrm>
          <a:custGeom>
            <a:avLst/>
            <a:gdLst/>
            <a:ahLst/>
            <a:cxnLst/>
            <a:rect r="r" b="b" t="t" l="l"/>
            <a:pathLst>
              <a:path h="7559946" w="13385441">
                <a:moveTo>
                  <a:pt x="0" y="0"/>
                </a:moveTo>
                <a:lnTo>
                  <a:pt x="13385441" y="0"/>
                </a:lnTo>
                <a:lnTo>
                  <a:pt x="13385441" y="7559946"/>
                </a:lnTo>
                <a:lnTo>
                  <a:pt x="0" y="7559946"/>
                </a:lnTo>
                <a:lnTo>
                  <a:pt x="0" y="0"/>
                </a:lnTo>
                <a:close/>
              </a:path>
            </a:pathLst>
          </a:custGeom>
          <a:blipFill>
            <a:blip r:embed="rId5"/>
            <a:stretch>
              <a:fillRect l="0" t="0" r="0" b="0"/>
            </a:stretch>
          </a:blipFill>
        </p:spPr>
      </p:sp>
      <p:sp>
        <p:nvSpPr>
          <p:cNvPr name="TextBox 8" id="8"/>
          <p:cNvSpPr txBox="true"/>
          <p:nvPr/>
        </p:nvSpPr>
        <p:spPr>
          <a:xfrm rot="0">
            <a:off x="2619223" y="420687"/>
            <a:ext cx="13049553"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Data </a:t>
            </a:r>
            <a:r>
              <a:rPr lang="en-US" b="true" sz="6999">
                <a:solidFill>
                  <a:srgbClr val="718BAB"/>
                </a:solidFill>
                <a:latin typeface="Klein Bold"/>
                <a:ea typeface="Klein Bold"/>
                <a:cs typeface="Klein Bold"/>
                <a:sym typeface="Klein Bold"/>
              </a:rPr>
              <a:t>Visualization</a:t>
            </a:r>
          </a:p>
        </p:txBody>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6" id="6"/>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19223" y="1560513"/>
            <a:ext cx="13505581" cy="7563507"/>
          </a:xfrm>
          <a:custGeom>
            <a:avLst/>
            <a:gdLst/>
            <a:ahLst/>
            <a:cxnLst/>
            <a:rect r="r" b="b" t="t" l="l"/>
            <a:pathLst>
              <a:path h="7563507" w="13505581">
                <a:moveTo>
                  <a:pt x="0" y="0"/>
                </a:moveTo>
                <a:lnTo>
                  <a:pt x="13505581" y="0"/>
                </a:lnTo>
                <a:lnTo>
                  <a:pt x="13505581" y="7563506"/>
                </a:lnTo>
                <a:lnTo>
                  <a:pt x="0" y="7563506"/>
                </a:lnTo>
                <a:lnTo>
                  <a:pt x="0" y="0"/>
                </a:lnTo>
                <a:close/>
              </a:path>
            </a:pathLst>
          </a:custGeom>
          <a:blipFill>
            <a:blip r:embed="rId5"/>
            <a:stretch>
              <a:fillRect l="0" t="0" r="0" b="0"/>
            </a:stretch>
          </a:blipFill>
        </p:spPr>
      </p:sp>
      <p:sp>
        <p:nvSpPr>
          <p:cNvPr name="TextBox 8" id="8"/>
          <p:cNvSpPr txBox="true"/>
          <p:nvPr/>
        </p:nvSpPr>
        <p:spPr>
          <a:xfrm rot="0">
            <a:off x="2619223" y="420687"/>
            <a:ext cx="13049553"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Data </a:t>
            </a:r>
            <a:r>
              <a:rPr lang="en-US" b="true" sz="6999">
                <a:solidFill>
                  <a:srgbClr val="718BAB"/>
                </a:solidFill>
                <a:latin typeface="Klein Bold"/>
                <a:ea typeface="Klein Bold"/>
                <a:cs typeface="Klein Bold"/>
                <a:sym typeface="Klein Bold"/>
              </a:rPr>
              <a:t>Visualization</a:t>
            </a:r>
          </a:p>
        </p:txBody>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6" id="6"/>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34074" y="1552843"/>
            <a:ext cx="13490730" cy="7573075"/>
          </a:xfrm>
          <a:custGeom>
            <a:avLst/>
            <a:gdLst/>
            <a:ahLst/>
            <a:cxnLst/>
            <a:rect r="r" b="b" t="t" l="l"/>
            <a:pathLst>
              <a:path h="7573075" w="13490730">
                <a:moveTo>
                  <a:pt x="0" y="0"/>
                </a:moveTo>
                <a:lnTo>
                  <a:pt x="13490730" y="0"/>
                </a:lnTo>
                <a:lnTo>
                  <a:pt x="13490730" y="7573076"/>
                </a:lnTo>
                <a:lnTo>
                  <a:pt x="0" y="7573076"/>
                </a:lnTo>
                <a:lnTo>
                  <a:pt x="0" y="0"/>
                </a:lnTo>
                <a:close/>
              </a:path>
            </a:pathLst>
          </a:custGeom>
          <a:blipFill>
            <a:blip r:embed="rId5"/>
            <a:stretch>
              <a:fillRect l="0" t="0" r="0" b="0"/>
            </a:stretch>
          </a:blipFill>
        </p:spPr>
      </p:sp>
      <p:sp>
        <p:nvSpPr>
          <p:cNvPr name="TextBox 8" id="8"/>
          <p:cNvSpPr txBox="true"/>
          <p:nvPr/>
        </p:nvSpPr>
        <p:spPr>
          <a:xfrm rot="0">
            <a:off x="2619223" y="420687"/>
            <a:ext cx="13049553"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Data </a:t>
            </a:r>
            <a:r>
              <a:rPr lang="en-US" b="true" sz="6999">
                <a:solidFill>
                  <a:srgbClr val="718BAB"/>
                </a:solidFill>
                <a:latin typeface="Klein Bold"/>
                <a:ea typeface="Klein Bold"/>
                <a:cs typeface="Klein Bold"/>
                <a:sym typeface="Klein Bold"/>
              </a:rPr>
              <a:t>Visualization</a:t>
            </a:r>
          </a:p>
        </p:txBody>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27933" r="0" b="41099"/>
            <a:stretch>
              <a:fillRect/>
            </a:stretch>
          </p:blipFill>
          <p:spPr>
            <a:xfrm flipH="false" flipV="false">
              <a:off x="0" y="0"/>
              <a:ext cx="24384000" cy="5030819"/>
            </a:xfrm>
            <a:prstGeom prst="rect">
              <a:avLst/>
            </a:prstGeom>
          </p:spPr>
        </p:pic>
      </p:grpSp>
      <p:grpSp>
        <p:nvGrpSpPr>
          <p:cNvPr name="Group 4" id="4"/>
          <p:cNvGrpSpPr/>
          <p:nvPr/>
        </p:nvGrpSpPr>
        <p:grpSpPr>
          <a:xfrm rot="0">
            <a:off x="0" y="3773114"/>
            <a:ext cx="18288000" cy="6513886"/>
            <a:chOff x="0" y="0"/>
            <a:chExt cx="4816593" cy="1715591"/>
          </a:xfrm>
        </p:grpSpPr>
        <p:sp>
          <p:nvSpPr>
            <p:cNvPr name="Freeform 5" id="5"/>
            <p:cNvSpPr/>
            <p:nvPr/>
          </p:nvSpPr>
          <p:spPr>
            <a:xfrm flipH="false" flipV="false" rot="0">
              <a:off x="0" y="0"/>
              <a:ext cx="4816592" cy="1715591"/>
            </a:xfrm>
            <a:custGeom>
              <a:avLst/>
              <a:gdLst/>
              <a:ahLst/>
              <a:cxnLst/>
              <a:rect r="r" b="b" t="t" l="l"/>
              <a:pathLst>
                <a:path h="1715591" w="4816592">
                  <a:moveTo>
                    <a:pt x="0" y="0"/>
                  </a:moveTo>
                  <a:lnTo>
                    <a:pt x="4816592" y="0"/>
                  </a:lnTo>
                  <a:lnTo>
                    <a:pt x="4816592" y="1715591"/>
                  </a:lnTo>
                  <a:lnTo>
                    <a:pt x="0" y="1715591"/>
                  </a:lnTo>
                  <a:close/>
                </a:path>
              </a:pathLst>
            </a:custGeom>
            <a:solidFill>
              <a:srgbClr val="F4F4F4"/>
            </a:solidFill>
          </p:spPr>
        </p:sp>
        <p:sp>
          <p:nvSpPr>
            <p:cNvPr name="TextBox 6" id="6"/>
            <p:cNvSpPr txBox="true"/>
            <p:nvPr/>
          </p:nvSpPr>
          <p:spPr>
            <a:xfrm>
              <a:off x="0" y="-66675"/>
              <a:ext cx="4816593" cy="1782266"/>
            </a:xfrm>
            <a:prstGeom prst="rect">
              <a:avLst/>
            </a:prstGeom>
          </p:spPr>
          <p:txBody>
            <a:bodyPr anchor="ctr" rtlCol="false" tIns="50800" lIns="50800" bIns="50800" rIns="50800"/>
            <a:lstStyle/>
            <a:p>
              <a:pPr algn="ctr">
                <a:lnSpc>
                  <a:spcPts val="3639"/>
                </a:lnSpc>
              </a:pPr>
            </a:p>
          </p:txBody>
        </p:sp>
      </p:grpSp>
      <p:graphicFrame>
        <p:nvGraphicFramePr>
          <p:cNvPr name="Table 7" id="7"/>
          <p:cNvGraphicFramePr>
            <a:graphicFrameLocks noGrp="true"/>
          </p:cNvGraphicFramePr>
          <p:nvPr/>
        </p:nvGraphicFramePr>
        <p:xfrm>
          <a:off x="2035380" y="4645343"/>
          <a:ext cx="6604347" cy="4572506"/>
        </p:xfrm>
        <a:graphic>
          <a:graphicData uri="http://schemas.openxmlformats.org/drawingml/2006/table">
            <a:tbl>
              <a:tblPr/>
              <a:tblGrid>
                <a:gridCol w="5219898"/>
                <a:gridCol w="1384449"/>
              </a:tblGrid>
              <a:tr h="827611">
                <a:tc>
                  <a:txBody>
                    <a:bodyPr anchor="t" rtlCol="false"/>
                    <a:lstStyle/>
                    <a:p>
                      <a:pPr algn="l">
                        <a:lnSpc>
                          <a:spcPts val="3639"/>
                        </a:lnSpc>
                        <a:defRPr/>
                      </a:pPr>
                      <a:r>
                        <a:rPr lang="en-US" sz="2599">
                          <a:solidFill>
                            <a:srgbClr val="2A2E3A"/>
                          </a:solidFill>
                          <a:latin typeface="Helios"/>
                          <a:ea typeface="Helios"/>
                          <a:cs typeface="Helios"/>
                          <a:sym typeface="Helios"/>
                        </a:rPr>
                        <a:t>Our Team</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3</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About The Project</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4</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1247775">
                <a:tc>
                  <a:txBody>
                    <a:bodyPr anchor="t" rtlCol="false"/>
                    <a:lstStyle/>
                    <a:p>
                      <a:pPr algn="l">
                        <a:lnSpc>
                          <a:spcPts val="3639"/>
                        </a:lnSpc>
                        <a:defRPr/>
                      </a:pPr>
                      <a:r>
                        <a:rPr lang="en-US" sz="2599">
                          <a:solidFill>
                            <a:srgbClr val="2A2E3A"/>
                          </a:solidFill>
                          <a:latin typeface="Helios"/>
                          <a:ea typeface="Helios"/>
                          <a:cs typeface="Helios"/>
                          <a:sym typeface="Helios"/>
                        </a:rPr>
                        <a:t>Main Challenges and Analysis Objectives</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5</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Points to Focus 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6</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Data Collection &amp; Handling</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7</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9647029" y="4645343"/>
          <a:ext cx="6604347" cy="4157105"/>
        </p:xfrm>
        <a:graphic>
          <a:graphicData uri="http://schemas.openxmlformats.org/drawingml/2006/table">
            <a:tbl>
              <a:tblPr/>
              <a:tblGrid>
                <a:gridCol w="5219898"/>
                <a:gridCol w="1384449"/>
              </a:tblGrid>
              <a:tr h="832373">
                <a:tc>
                  <a:txBody>
                    <a:bodyPr anchor="t" rtlCol="false"/>
                    <a:lstStyle/>
                    <a:p>
                      <a:pPr algn="l">
                        <a:lnSpc>
                          <a:spcPts val="3639"/>
                        </a:lnSpc>
                        <a:defRPr/>
                      </a:pPr>
                      <a:r>
                        <a:rPr lang="en-US" sz="2599">
                          <a:solidFill>
                            <a:srgbClr val="2A2E3A"/>
                          </a:solidFill>
                          <a:latin typeface="Helios"/>
                          <a:ea typeface="Helios"/>
                          <a:cs typeface="Helios"/>
                          <a:sym typeface="Helios"/>
                        </a:rPr>
                        <a:t>Mockups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8</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Tools</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9</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Data Cleaning</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10</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ea typeface="Helios"/>
                          <a:cs typeface="Helios"/>
                          <a:sym typeface="Helios"/>
                        </a:rPr>
                        <a:t>Data Visualization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11</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27611">
                <a:tc>
                  <a:txBody>
                    <a:bodyPr anchor="t" rtlCol="false"/>
                    <a:lstStyle/>
                    <a:p>
                      <a:pPr algn="l">
                        <a:lnSpc>
                          <a:spcPts val="3639"/>
                        </a:lnSpc>
                        <a:defRPr/>
                      </a:pPr>
                      <a:r>
                        <a:rPr lang="en-US" sz="2599">
                          <a:solidFill>
                            <a:srgbClr val="2A2E3A"/>
                          </a:solidFill>
                          <a:latin typeface="Helios"/>
                          <a:ea typeface="Helios"/>
                          <a:cs typeface="Helios"/>
                          <a:sym typeface="Helios"/>
                        </a:rPr>
                        <a:t>DAX</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13</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Freeform 9" id="9"/>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39504" y="1391465"/>
            <a:ext cx="9008992" cy="1139825"/>
          </a:xfrm>
          <a:prstGeom prst="rect">
            <a:avLst/>
          </a:prstGeom>
        </p:spPr>
        <p:txBody>
          <a:bodyPr anchor="t" rtlCol="false" tIns="0" lIns="0" bIns="0" rIns="0">
            <a:spAutoFit/>
          </a:bodyPr>
          <a:lstStyle/>
          <a:p>
            <a:pPr algn="ctr">
              <a:lnSpc>
                <a:spcPts val="9099"/>
              </a:lnSpc>
            </a:pPr>
            <a:r>
              <a:rPr lang="en-US" b="true" sz="6999">
                <a:solidFill>
                  <a:srgbClr val="FFFFFF"/>
                </a:solidFill>
                <a:latin typeface="Klein Bold"/>
                <a:ea typeface="Klein Bold"/>
                <a:cs typeface="Klein Bold"/>
                <a:sym typeface="Klein Bold"/>
              </a:rPr>
              <a:t>Agenda</a:t>
            </a:r>
          </a:p>
        </p:txBody>
      </p:sp>
      <p:sp>
        <p:nvSpPr>
          <p:cNvPr name="Freeform 12" id="12"/>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7"/>
            <a:stretch>
              <a:fillRect l="0" t="0" r="0" b="0"/>
            </a:stretch>
          </a:blipFill>
        </p:spPr>
      </p:sp>
      <p:sp>
        <p:nvSpPr>
          <p:cNvPr name="TextBox 13" id="13"/>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4F4F4"/>
                </a:solidFill>
                <a:latin typeface="Helios"/>
                <a:ea typeface="Helios"/>
                <a:cs typeface="Helios"/>
                <a:sym typeface="Helios"/>
              </a:rPr>
              <a:t>TEAM 2</a:t>
            </a:r>
          </a:p>
          <a:p>
            <a:pPr algn="l">
              <a:lnSpc>
                <a:spcPts val="3501"/>
              </a:lnSpc>
              <a:spcBef>
                <a:spcPct val="0"/>
              </a:spcBef>
            </a:pPr>
            <a:r>
              <a:rPr lang="en-US" sz="2501">
                <a:solidFill>
                  <a:srgbClr val="F4F4F4"/>
                </a:solidFill>
                <a:latin typeface="Helios"/>
                <a:ea typeface="Helios"/>
                <a:cs typeface="Helios"/>
                <a:sym typeface="Helios"/>
              </a:rPr>
              <a:t>    AST</a:t>
            </a:r>
          </a:p>
        </p:txBody>
      </p:sp>
      <p:sp>
        <p:nvSpPr>
          <p:cNvPr name="Freeform 14" id="14"/>
          <p:cNvSpPr/>
          <p:nvPr/>
        </p:nvSpPr>
        <p:spPr>
          <a:xfrm flipH="false" flipV="false" rot="0">
            <a:off x="9525"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15" id="15"/>
          <p:cNvGraphicFramePr>
            <a:graphicFrameLocks noGrp="true"/>
          </p:cNvGraphicFramePr>
          <p:nvPr/>
        </p:nvGraphicFramePr>
        <p:xfrm>
          <a:off x="9647029" y="5576813"/>
          <a:ext cx="6604347" cy="4116260"/>
        </p:xfrm>
        <a:graphic>
          <a:graphicData uri="http://schemas.openxmlformats.org/drawingml/2006/table">
            <a:tbl>
              <a:tblPr/>
              <a:tblGrid>
                <a:gridCol w="5256473"/>
                <a:gridCol w="1347874"/>
              </a:tblGrid>
              <a:tr h="791491">
                <a:tc>
                  <a:txBody>
                    <a:bodyPr anchor="t" rtlCol="false"/>
                    <a:lstStyle/>
                    <a:p>
                      <a:pPr algn="l">
                        <a:lnSpc>
                          <a:spcPts val="3639"/>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83">
                <a:tc>
                  <a:txBody>
                    <a:bodyPr anchor="t" rtlCol="false"/>
                    <a:lstStyle/>
                    <a:p>
                      <a:pPr algn="l">
                        <a:lnSpc>
                          <a:spcPts val="3639"/>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83">
                <a:tc>
                  <a:txBody>
                    <a:bodyPr anchor="t" rtlCol="false"/>
                    <a:lstStyle/>
                    <a:p>
                      <a:pPr algn="l">
                        <a:lnSpc>
                          <a:spcPts val="3639"/>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83">
                <a:tc>
                  <a:txBody>
                    <a:bodyPr anchor="t" rtlCol="false"/>
                    <a:lstStyle/>
                    <a:p>
                      <a:pPr algn="l">
                        <a:lnSpc>
                          <a:spcPts val="3639"/>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27620">
                <a:tc>
                  <a:txBody>
                    <a:bodyPr anchor="t" rtlCol="false"/>
                    <a:lstStyle/>
                    <a:p>
                      <a:pPr algn="l">
                        <a:lnSpc>
                          <a:spcPts val="3639"/>
                        </a:lnSpc>
                        <a:defRPr/>
                      </a:pPr>
                      <a:r>
                        <a:rPr lang="en-US" sz="2599">
                          <a:solidFill>
                            <a:srgbClr val="2A2E3A"/>
                          </a:solidFill>
                          <a:latin typeface="Helios"/>
                          <a:ea typeface="Helios"/>
                          <a:cs typeface="Helios"/>
                          <a:sym typeface="Helios"/>
                        </a:rPr>
                        <a:t>Insights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a:ea typeface="Helios"/>
                          <a:cs typeface="Helios"/>
                          <a:sym typeface="Helios"/>
                        </a:rPr>
                        <a:t>14</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7321"/>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1028700" y="3180371"/>
            <a:ext cx="4439029" cy="6322759"/>
          </a:xfrm>
          <a:custGeom>
            <a:avLst/>
            <a:gdLst/>
            <a:ahLst/>
            <a:cxnLst/>
            <a:rect r="r" b="b" t="t" l="l"/>
            <a:pathLst>
              <a:path h="6322759" w="4439029">
                <a:moveTo>
                  <a:pt x="0" y="0"/>
                </a:moveTo>
                <a:lnTo>
                  <a:pt x="4439029" y="0"/>
                </a:lnTo>
                <a:lnTo>
                  <a:pt x="4439029" y="6322759"/>
                </a:lnTo>
                <a:lnTo>
                  <a:pt x="0" y="6322759"/>
                </a:lnTo>
                <a:lnTo>
                  <a:pt x="0" y="0"/>
                </a:lnTo>
                <a:close/>
              </a:path>
            </a:pathLst>
          </a:custGeom>
          <a:blipFill>
            <a:blip r:embed="rId4"/>
            <a:stretch>
              <a:fillRect l="-477198" t="-64741" r="-43803" b="-80501"/>
            </a:stretch>
          </a:blipFill>
        </p:spPr>
      </p:sp>
      <p:sp>
        <p:nvSpPr>
          <p:cNvPr name="Freeform 4" id="4"/>
          <p:cNvSpPr/>
          <p:nvPr/>
        </p:nvSpPr>
        <p:spPr>
          <a:xfrm flipH="false" flipV="false" rot="0">
            <a:off x="12820271" y="3533888"/>
            <a:ext cx="4439029" cy="5071979"/>
          </a:xfrm>
          <a:custGeom>
            <a:avLst/>
            <a:gdLst/>
            <a:ahLst/>
            <a:cxnLst/>
            <a:rect r="r" b="b" t="t" l="l"/>
            <a:pathLst>
              <a:path h="5071979" w="4439029">
                <a:moveTo>
                  <a:pt x="0" y="0"/>
                </a:moveTo>
                <a:lnTo>
                  <a:pt x="4439029" y="0"/>
                </a:lnTo>
                <a:lnTo>
                  <a:pt x="4439029" y="5071979"/>
                </a:lnTo>
                <a:lnTo>
                  <a:pt x="0" y="5071979"/>
                </a:lnTo>
                <a:lnTo>
                  <a:pt x="0" y="0"/>
                </a:lnTo>
                <a:close/>
              </a:path>
            </a:pathLst>
          </a:custGeom>
          <a:blipFill>
            <a:blip r:embed="rId5"/>
            <a:stretch>
              <a:fillRect l="-485479" t="-82009" r="-45546" b="-128646"/>
            </a:stretch>
          </a:blipFill>
        </p:spPr>
      </p:sp>
      <p:sp>
        <p:nvSpPr>
          <p:cNvPr name="Freeform 5" id="5"/>
          <p:cNvSpPr/>
          <p:nvPr/>
        </p:nvSpPr>
        <p:spPr>
          <a:xfrm flipH="false" flipV="false" rot="0">
            <a:off x="6924486" y="4085458"/>
            <a:ext cx="4439029" cy="3968840"/>
          </a:xfrm>
          <a:custGeom>
            <a:avLst/>
            <a:gdLst/>
            <a:ahLst/>
            <a:cxnLst/>
            <a:rect r="r" b="b" t="t" l="l"/>
            <a:pathLst>
              <a:path h="3968840" w="4439029">
                <a:moveTo>
                  <a:pt x="0" y="0"/>
                </a:moveTo>
                <a:lnTo>
                  <a:pt x="4439028" y="0"/>
                </a:lnTo>
                <a:lnTo>
                  <a:pt x="4439028" y="3968839"/>
                </a:lnTo>
                <a:lnTo>
                  <a:pt x="0" y="3968839"/>
                </a:lnTo>
                <a:lnTo>
                  <a:pt x="0" y="0"/>
                </a:lnTo>
                <a:close/>
              </a:path>
            </a:pathLst>
          </a:custGeom>
          <a:blipFill>
            <a:blip r:embed="rId6"/>
            <a:stretch>
              <a:fillRect l="-460604" t="-99647" r="-39367" b="-177819"/>
            </a:stretch>
          </a:blipFill>
        </p:spPr>
      </p:sp>
      <p:sp>
        <p:nvSpPr>
          <p:cNvPr name="TextBox 6" id="6"/>
          <p:cNvSpPr txBox="true"/>
          <p:nvPr/>
        </p:nvSpPr>
        <p:spPr>
          <a:xfrm rot="0">
            <a:off x="3230994" y="933450"/>
            <a:ext cx="11826013" cy="854076"/>
          </a:xfrm>
          <a:prstGeom prst="rect">
            <a:avLst/>
          </a:prstGeom>
        </p:spPr>
        <p:txBody>
          <a:bodyPr anchor="t" rtlCol="false" tIns="0" lIns="0" bIns="0" rIns="0">
            <a:spAutoFit/>
          </a:bodyPr>
          <a:lstStyle/>
          <a:p>
            <a:pPr algn="ctr">
              <a:lnSpc>
                <a:spcPts val="6999"/>
              </a:lnSpc>
            </a:pPr>
            <a:r>
              <a:rPr lang="en-US" sz="4999">
                <a:solidFill>
                  <a:srgbClr val="FFFFFF"/>
                </a:solidFill>
                <a:latin typeface="Helios"/>
                <a:ea typeface="Helios"/>
                <a:cs typeface="Helios"/>
                <a:sym typeface="Helios"/>
              </a:rPr>
              <a:t>DAX</a:t>
            </a:r>
          </a:p>
        </p:txBody>
      </p:sp>
      <p:sp>
        <p:nvSpPr>
          <p:cNvPr name="Freeform 7" id="7"/>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7"/>
            <a:stretch>
              <a:fillRect l="0" t="0" r="0" b="0"/>
            </a:stretch>
          </a:blipFill>
        </p:spPr>
      </p:sp>
      <p:sp>
        <p:nvSpPr>
          <p:cNvPr name="Freeform 8" id="8"/>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7321"/>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3" id="3"/>
          <p:cNvGrpSpPr/>
          <p:nvPr/>
        </p:nvGrpSpPr>
        <p:grpSpPr>
          <a:xfrm rot="0">
            <a:off x="1253692" y="4373789"/>
            <a:ext cx="16230600" cy="1242986"/>
            <a:chOff x="0" y="0"/>
            <a:chExt cx="24060912" cy="1842653"/>
          </a:xfrm>
        </p:grpSpPr>
        <p:sp>
          <p:nvSpPr>
            <p:cNvPr name="Freeform 4" id="4"/>
            <p:cNvSpPr/>
            <p:nvPr/>
          </p:nvSpPr>
          <p:spPr>
            <a:xfrm flipH="false" flipV="false" rot="0">
              <a:off x="0" y="0"/>
              <a:ext cx="24060911" cy="1842653"/>
            </a:xfrm>
            <a:custGeom>
              <a:avLst/>
              <a:gdLst/>
              <a:ahLst/>
              <a:cxnLst/>
              <a:rect r="r" b="b" t="t" l="l"/>
              <a:pathLst>
                <a:path h="1842653" w="24060911">
                  <a:moveTo>
                    <a:pt x="14310" y="0"/>
                  </a:moveTo>
                  <a:lnTo>
                    <a:pt x="24046602" y="0"/>
                  </a:lnTo>
                  <a:cubicBezTo>
                    <a:pt x="24054504" y="0"/>
                    <a:pt x="24060911" y="6407"/>
                    <a:pt x="24060911" y="14310"/>
                  </a:cubicBezTo>
                  <a:lnTo>
                    <a:pt x="24060911" y="1828343"/>
                  </a:lnTo>
                  <a:cubicBezTo>
                    <a:pt x="24060911" y="1832139"/>
                    <a:pt x="24059404" y="1835778"/>
                    <a:pt x="24056721" y="1838462"/>
                  </a:cubicBezTo>
                  <a:cubicBezTo>
                    <a:pt x="24054036" y="1841146"/>
                    <a:pt x="24050397" y="1842653"/>
                    <a:pt x="24046602" y="1842653"/>
                  </a:cubicBezTo>
                  <a:lnTo>
                    <a:pt x="14310" y="1842653"/>
                  </a:lnTo>
                  <a:cubicBezTo>
                    <a:pt x="10515" y="1842653"/>
                    <a:pt x="6875" y="1841146"/>
                    <a:pt x="4191" y="1838462"/>
                  </a:cubicBezTo>
                  <a:cubicBezTo>
                    <a:pt x="1508" y="1835778"/>
                    <a:pt x="0" y="1832139"/>
                    <a:pt x="0" y="1828343"/>
                  </a:cubicBezTo>
                  <a:lnTo>
                    <a:pt x="0" y="14310"/>
                  </a:lnTo>
                  <a:cubicBezTo>
                    <a:pt x="0" y="10515"/>
                    <a:pt x="1508" y="6875"/>
                    <a:pt x="4191" y="4191"/>
                  </a:cubicBezTo>
                  <a:cubicBezTo>
                    <a:pt x="6875" y="1508"/>
                    <a:pt x="10515" y="0"/>
                    <a:pt x="14310" y="0"/>
                  </a:cubicBezTo>
                  <a:close/>
                </a:path>
              </a:pathLst>
            </a:custGeom>
            <a:solidFill>
              <a:srgbClr val="C0CFE1"/>
            </a:solidFill>
            <a:ln cap="rnd">
              <a:noFill/>
              <a:prstDash val="sysDot"/>
              <a:round/>
            </a:ln>
          </p:spPr>
        </p:sp>
        <p:sp>
          <p:nvSpPr>
            <p:cNvPr name="TextBox 5" id="5"/>
            <p:cNvSpPr txBox="true"/>
            <p:nvPr/>
          </p:nvSpPr>
          <p:spPr>
            <a:xfrm>
              <a:off x="0" y="-38100"/>
              <a:ext cx="24060912" cy="1880753"/>
            </a:xfrm>
            <a:prstGeom prst="rect">
              <a:avLst/>
            </a:prstGeom>
          </p:spPr>
          <p:txBody>
            <a:bodyPr anchor="ctr" rtlCol="false" tIns="254000" lIns="254000" bIns="254000" rIns="254000"/>
            <a:lstStyle/>
            <a:p>
              <a:pPr algn="ctr">
                <a:lnSpc>
                  <a:spcPts val="2100"/>
                </a:lnSpc>
              </a:pPr>
            </a:p>
          </p:txBody>
        </p:sp>
      </p:grpSp>
      <p:sp>
        <p:nvSpPr>
          <p:cNvPr name="Freeform 6" id="6"/>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7" id="7"/>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8821" y="4589495"/>
            <a:ext cx="15463080" cy="837827"/>
          </a:xfrm>
          <a:custGeom>
            <a:avLst/>
            <a:gdLst/>
            <a:ahLst/>
            <a:cxnLst/>
            <a:rect r="r" b="b" t="t" l="l"/>
            <a:pathLst>
              <a:path h="837827" w="15463080">
                <a:moveTo>
                  <a:pt x="0" y="0"/>
                </a:moveTo>
                <a:lnTo>
                  <a:pt x="15463080" y="0"/>
                </a:lnTo>
                <a:lnTo>
                  <a:pt x="15463080" y="837827"/>
                </a:lnTo>
                <a:lnTo>
                  <a:pt x="0" y="837827"/>
                </a:lnTo>
                <a:lnTo>
                  <a:pt x="0" y="0"/>
                </a:lnTo>
                <a:close/>
              </a:path>
            </a:pathLst>
          </a:custGeom>
          <a:blipFill>
            <a:blip r:embed="rId7"/>
            <a:stretch>
              <a:fillRect l="-21700" t="-534308" r="-150353" b="-2190040"/>
            </a:stretch>
          </a:blipFill>
        </p:spPr>
      </p:sp>
      <p:grpSp>
        <p:nvGrpSpPr>
          <p:cNvPr name="Group 9" id="9"/>
          <p:cNvGrpSpPr/>
          <p:nvPr/>
        </p:nvGrpSpPr>
        <p:grpSpPr>
          <a:xfrm rot="0">
            <a:off x="1245061" y="6035875"/>
            <a:ext cx="16230600" cy="1242986"/>
            <a:chOff x="0" y="0"/>
            <a:chExt cx="24060912" cy="1842653"/>
          </a:xfrm>
        </p:grpSpPr>
        <p:sp>
          <p:nvSpPr>
            <p:cNvPr name="Freeform 10" id="10"/>
            <p:cNvSpPr/>
            <p:nvPr/>
          </p:nvSpPr>
          <p:spPr>
            <a:xfrm flipH="false" flipV="false" rot="0">
              <a:off x="0" y="0"/>
              <a:ext cx="24060911" cy="1842653"/>
            </a:xfrm>
            <a:custGeom>
              <a:avLst/>
              <a:gdLst/>
              <a:ahLst/>
              <a:cxnLst/>
              <a:rect r="r" b="b" t="t" l="l"/>
              <a:pathLst>
                <a:path h="1842653" w="24060911">
                  <a:moveTo>
                    <a:pt x="14310" y="0"/>
                  </a:moveTo>
                  <a:lnTo>
                    <a:pt x="24046602" y="0"/>
                  </a:lnTo>
                  <a:cubicBezTo>
                    <a:pt x="24054504" y="0"/>
                    <a:pt x="24060911" y="6407"/>
                    <a:pt x="24060911" y="14310"/>
                  </a:cubicBezTo>
                  <a:lnTo>
                    <a:pt x="24060911" y="1828343"/>
                  </a:lnTo>
                  <a:cubicBezTo>
                    <a:pt x="24060911" y="1832139"/>
                    <a:pt x="24059404" y="1835778"/>
                    <a:pt x="24056721" y="1838462"/>
                  </a:cubicBezTo>
                  <a:cubicBezTo>
                    <a:pt x="24054036" y="1841146"/>
                    <a:pt x="24050397" y="1842653"/>
                    <a:pt x="24046602" y="1842653"/>
                  </a:cubicBezTo>
                  <a:lnTo>
                    <a:pt x="14310" y="1842653"/>
                  </a:lnTo>
                  <a:cubicBezTo>
                    <a:pt x="10515" y="1842653"/>
                    <a:pt x="6875" y="1841146"/>
                    <a:pt x="4191" y="1838462"/>
                  </a:cubicBezTo>
                  <a:cubicBezTo>
                    <a:pt x="1508" y="1835778"/>
                    <a:pt x="0" y="1832139"/>
                    <a:pt x="0" y="1828343"/>
                  </a:cubicBezTo>
                  <a:lnTo>
                    <a:pt x="0" y="14310"/>
                  </a:lnTo>
                  <a:cubicBezTo>
                    <a:pt x="0" y="10515"/>
                    <a:pt x="1508" y="6875"/>
                    <a:pt x="4191" y="4191"/>
                  </a:cubicBezTo>
                  <a:cubicBezTo>
                    <a:pt x="6875" y="1508"/>
                    <a:pt x="10515" y="0"/>
                    <a:pt x="14310" y="0"/>
                  </a:cubicBezTo>
                  <a:close/>
                </a:path>
              </a:pathLst>
            </a:custGeom>
            <a:solidFill>
              <a:srgbClr val="C0CFE1"/>
            </a:solidFill>
            <a:ln cap="rnd">
              <a:noFill/>
              <a:prstDash val="sysDot"/>
              <a:round/>
            </a:ln>
          </p:spPr>
        </p:sp>
        <p:sp>
          <p:nvSpPr>
            <p:cNvPr name="TextBox 11" id="11"/>
            <p:cNvSpPr txBox="true"/>
            <p:nvPr/>
          </p:nvSpPr>
          <p:spPr>
            <a:xfrm>
              <a:off x="0" y="-38100"/>
              <a:ext cx="24060912" cy="1880753"/>
            </a:xfrm>
            <a:prstGeom prst="rect">
              <a:avLst/>
            </a:prstGeom>
          </p:spPr>
          <p:txBody>
            <a:bodyPr anchor="ctr" rtlCol="false" tIns="254000" lIns="254000" bIns="254000" rIns="254000"/>
            <a:lstStyle/>
            <a:p>
              <a:pPr algn="ctr">
                <a:lnSpc>
                  <a:spcPts val="2100"/>
                </a:lnSpc>
              </a:pPr>
            </a:p>
          </p:txBody>
        </p:sp>
      </p:grpSp>
      <p:sp>
        <p:nvSpPr>
          <p:cNvPr name="Freeform 12" id="12"/>
          <p:cNvSpPr/>
          <p:nvPr/>
        </p:nvSpPr>
        <p:spPr>
          <a:xfrm flipH="false" flipV="false" rot="0">
            <a:off x="1637452" y="6196363"/>
            <a:ext cx="15463080" cy="922010"/>
          </a:xfrm>
          <a:custGeom>
            <a:avLst/>
            <a:gdLst/>
            <a:ahLst/>
            <a:cxnLst/>
            <a:rect r="r" b="b" t="t" l="l"/>
            <a:pathLst>
              <a:path h="922010" w="15463080">
                <a:moveTo>
                  <a:pt x="0" y="0"/>
                </a:moveTo>
                <a:lnTo>
                  <a:pt x="15463080" y="0"/>
                </a:lnTo>
                <a:lnTo>
                  <a:pt x="15463080" y="922010"/>
                </a:lnTo>
                <a:lnTo>
                  <a:pt x="0" y="922010"/>
                </a:lnTo>
                <a:lnTo>
                  <a:pt x="0" y="0"/>
                </a:lnTo>
                <a:close/>
              </a:path>
            </a:pathLst>
          </a:custGeom>
          <a:blipFill>
            <a:blip r:embed="rId8"/>
            <a:stretch>
              <a:fillRect l="-23121" t="-518924" r="-170220" b="-2148386"/>
            </a:stretch>
          </a:blipFill>
        </p:spPr>
      </p:sp>
      <p:grpSp>
        <p:nvGrpSpPr>
          <p:cNvPr name="Group 13" id="13"/>
          <p:cNvGrpSpPr/>
          <p:nvPr/>
        </p:nvGrpSpPr>
        <p:grpSpPr>
          <a:xfrm rot="0">
            <a:off x="1245061" y="7507461"/>
            <a:ext cx="16230600" cy="1242986"/>
            <a:chOff x="0" y="0"/>
            <a:chExt cx="24060912" cy="1842653"/>
          </a:xfrm>
        </p:grpSpPr>
        <p:sp>
          <p:nvSpPr>
            <p:cNvPr name="Freeform 14" id="14"/>
            <p:cNvSpPr/>
            <p:nvPr/>
          </p:nvSpPr>
          <p:spPr>
            <a:xfrm flipH="false" flipV="false" rot="0">
              <a:off x="0" y="0"/>
              <a:ext cx="24060911" cy="1842653"/>
            </a:xfrm>
            <a:custGeom>
              <a:avLst/>
              <a:gdLst/>
              <a:ahLst/>
              <a:cxnLst/>
              <a:rect r="r" b="b" t="t" l="l"/>
              <a:pathLst>
                <a:path h="1842653" w="24060911">
                  <a:moveTo>
                    <a:pt x="14310" y="0"/>
                  </a:moveTo>
                  <a:lnTo>
                    <a:pt x="24046602" y="0"/>
                  </a:lnTo>
                  <a:cubicBezTo>
                    <a:pt x="24054504" y="0"/>
                    <a:pt x="24060911" y="6407"/>
                    <a:pt x="24060911" y="14310"/>
                  </a:cubicBezTo>
                  <a:lnTo>
                    <a:pt x="24060911" y="1828343"/>
                  </a:lnTo>
                  <a:cubicBezTo>
                    <a:pt x="24060911" y="1832139"/>
                    <a:pt x="24059404" y="1835778"/>
                    <a:pt x="24056721" y="1838462"/>
                  </a:cubicBezTo>
                  <a:cubicBezTo>
                    <a:pt x="24054036" y="1841146"/>
                    <a:pt x="24050397" y="1842653"/>
                    <a:pt x="24046602" y="1842653"/>
                  </a:cubicBezTo>
                  <a:lnTo>
                    <a:pt x="14310" y="1842653"/>
                  </a:lnTo>
                  <a:cubicBezTo>
                    <a:pt x="10515" y="1842653"/>
                    <a:pt x="6875" y="1841146"/>
                    <a:pt x="4191" y="1838462"/>
                  </a:cubicBezTo>
                  <a:cubicBezTo>
                    <a:pt x="1508" y="1835778"/>
                    <a:pt x="0" y="1832139"/>
                    <a:pt x="0" y="1828343"/>
                  </a:cubicBezTo>
                  <a:lnTo>
                    <a:pt x="0" y="14310"/>
                  </a:lnTo>
                  <a:cubicBezTo>
                    <a:pt x="0" y="10515"/>
                    <a:pt x="1508" y="6875"/>
                    <a:pt x="4191" y="4191"/>
                  </a:cubicBezTo>
                  <a:cubicBezTo>
                    <a:pt x="6875" y="1508"/>
                    <a:pt x="10515" y="0"/>
                    <a:pt x="14310" y="0"/>
                  </a:cubicBezTo>
                  <a:close/>
                </a:path>
              </a:pathLst>
            </a:custGeom>
            <a:solidFill>
              <a:srgbClr val="C0CFE1"/>
            </a:solidFill>
            <a:ln cap="rnd">
              <a:noFill/>
              <a:prstDash val="sysDot"/>
              <a:round/>
            </a:ln>
          </p:spPr>
        </p:sp>
        <p:sp>
          <p:nvSpPr>
            <p:cNvPr name="TextBox 15" id="15"/>
            <p:cNvSpPr txBox="true"/>
            <p:nvPr/>
          </p:nvSpPr>
          <p:spPr>
            <a:xfrm>
              <a:off x="0" y="-38100"/>
              <a:ext cx="24060912" cy="1880753"/>
            </a:xfrm>
            <a:prstGeom prst="rect">
              <a:avLst/>
            </a:prstGeom>
          </p:spPr>
          <p:txBody>
            <a:bodyPr anchor="ctr" rtlCol="false" tIns="254000" lIns="254000" bIns="254000" rIns="254000"/>
            <a:lstStyle/>
            <a:p>
              <a:pPr algn="ctr">
                <a:lnSpc>
                  <a:spcPts val="2100"/>
                </a:lnSpc>
              </a:pPr>
            </a:p>
          </p:txBody>
        </p:sp>
      </p:grpSp>
      <p:sp>
        <p:nvSpPr>
          <p:cNvPr name="Freeform 16" id="16"/>
          <p:cNvSpPr/>
          <p:nvPr/>
        </p:nvSpPr>
        <p:spPr>
          <a:xfrm flipH="false" flipV="false" rot="0">
            <a:off x="1628821" y="7726536"/>
            <a:ext cx="15471711" cy="871462"/>
          </a:xfrm>
          <a:custGeom>
            <a:avLst/>
            <a:gdLst/>
            <a:ahLst/>
            <a:cxnLst/>
            <a:rect r="r" b="b" t="t" l="l"/>
            <a:pathLst>
              <a:path h="871462" w="15471711">
                <a:moveTo>
                  <a:pt x="0" y="0"/>
                </a:moveTo>
                <a:lnTo>
                  <a:pt x="15471711" y="0"/>
                </a:lnTo>
                <a:lnTo>
                  <a:pt x="15471711" y="871462"/>
                </a:lnTo>
                <a:lnTo>
                  <a:pt x="0" y="871462"/>
                </a:lnTo>
                <a:lnTo>
                  <a:pt x="0" y="0"/>
                </a:lnTo>
                <a:close/>
              </a:path>
            </a:pathLst>
          </a:custGeom>
          <a:blipFill>
            <a:blip r:embed="rId9"/>
            <a:stretch>
              <a:fillRect l="-23681" t="-568692" r="-175828" b="-2322349"/>
            </a:stretch>
          </a:blipFill>
        </p:spPr>
      </p:sp>
      <p:sp>
        <p:nvSpPr>
          <p:cNvPr name="TextBox 17" id="17"/>
          <p:cNvSpPr txBox="true"/>
          <p:nvPr/>
        </p:nvSpPr>
        <p:spPr>
          <a:xfrm rot="0">
            <a:off x="3230994" y="933450"/>
            <a:ext cx="11826013" cy="854076"/>
          </a:xfrm>
          <a:prstGeom prst="rect">
            <a:avLst/>
          </a:prstGeom>
        </p:spPr>
        <p:txBody>
          <a:bodyPr anchor="t" rtlCol="false" tIns="0" lIns="0" bIns="0" rIns="0">
            <a:spAutoFit/>
          </a:bodyPr>
          <a:lstStyle/>
          <a:p>
            <a:pPr algn="ctr">
              <a:lnSpc>
                <a:spcPts val="6999"/>
              </a:lnSpc>
            </a:pPr>
            <a:r>
              <a:rPr lang="en-US" sz="4999">
                <a:solidFill>
                  <a:srgbClr val="FFFFFF"/>
                </a:solidFill>
                <a:latin typeface="Helios"/>
                <a:ea typeface="Helios"/>
                <a:cs typeface="Helios"/>
                <a:sym typeface="Helios"/>
              </a:rPr>
              <a:t>DAX</a:t>
            </a:r>
          </a:p>
        </p:txBody>
      </p:sp>
      <p:sp>
        <p:nvSpPr>
          <p:cNvPr name="TextBox 18" id="18"/>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grpSp>
        <p:nvGrpSpPr>
          <p:cNvPr name="Group 19" id="19"/>
          <p:cNvGrpSpPr/>
          <p:nvPr/>
        </p:nvGrpSpPr>
        <p:grpSpPr>
          <a:xfrm rot="0">
            <a:off x="6856708" y="2459165"/>
            <a:ext cx="4574584" cy="1242986"/>
            <a:chOff x="0" y="0"/>
            <a:chExt cx="6781553" cy="1842653"/>
          </a:xfrm>
        </p:grpSpPr>
        <p:sp>
          <p:nvSpPr>
            <p:cNvPr name="Freeform 20" id="20"/>
            <p:cNvSpPr/>
            <p:nvPr/>
          </p:nvSpPr>
          <p:spPr>
            <a:xfrm flipH="false" flipV="false" rot="0">
              <a:off x="0" y="0"/>
              <a:ext cx="6781553" cy="1842653"/>
            </a:xfrm>
            <a:custGeom>
              <a:avLst/>
              <a:gdLst/>
              <a:ahLst/>
              <a:cxnLst/>
              <a:rect r="r" b="b" t="t" l="l"/>
              <a:pathLst>
                <a:path h="1842653" w="6781553">
                  <a:moveTo>
                    <a:pt x="50771" y="0"/>
                  </a:moveTo>
                  <a:lnTo>
                    <a:pt x="6730781" y="0"/>
                  </a:lnTo>
                  <a:cubicBezTo>
                    <a:pt x="6744246" y="0"/>
                    <a:pt x="6757160" y="5349"/>
                    <a:pt x="6766682" y="14871"/>
                  </a:cubicBezTo>
                  <a:cubicBezTo>
                    <a:pt x="6776203" y="24392"/>
                    <a:pt x="6781553" y="37306"/>
                    <a:pt x="6781553" y="50771"/>
                  </a:cubicBezTo>
                  <a:lnTo>
                    <a:pt x="6781553" y="1791882"/>
                  </a:lnTo>
                  <a:cubicBezTo>
                    <a:pt x="6781553" y="1819922"/>
                    <a:pt x="6758822" y="1842653"/>
                    <a:pt x="6730781" y="1842653"/>
                  </a:cubicBezTo>
                  <a:lnTo>
                    <a:pt x="50771" y="1842653"/>
                  </a:lnTo>
                  <a:cubicBezTo>
                    <a:pt x="22731" y="1842653"/>
                    <a:pt x="0" y="1819922"/>
                    <a:pt x="0" y="1791882"/>
                  </a:cubicBezTo>
                  <a:lnTo>
                    <a:pt x="0" y="50771"/>
                  </a:lnTo>
                  <a:cubicBezTo>
                    <a:pt x="0" y="22731"/>
                    <a:pt x="22731" y="0"/>
                    <a:pt x="50771" y="0"/>
                  </a:cubicBezTo>
                  <a:close/>
                </a:path>
              </a:pathLst>
            </a:custGeom>
            <a:solidFill>
              <a:srgbClr val="C0CFE1"/>
            </a:solidFill>
            <a:ln cap="rnd">
              <a:noFill/>
              <a:prstDash val="sysDot"/>
              <a:round/>
            </a:ln>
          </p:spPr>
        </p:sp>
        <p:sp>
          <p:nvSpPr>
            <p:cNvPr name="TextBox 21" id="21"/>
            <p:cNvSpPr txBox="true"/>
            <p:nvPr/>
          </p:nvSpPr>
          <p:spPr>
            <a:xfrm>
              <a:off x="0" y="-76200"/>
              <a:ext cx="6781553" cy="1918853"/>
            </a:xfrm>
            <a:prstGeom prst="rect">
              <a:avLst/>
            </a:prstGeom>
          </p:spPr>
          <p:txBody>
            <a:bodyPr anchor="ctr" rtlCol="false" tIns="254000" lIns="254000" bIns="254000" rIns="254000"/>
            <a:lstStyle/>
            <a:p>
              <a:pPr algn="ctr">
                <a:lnSpc>
                  <a:spcPts val="4200"/>
                </a:lnSpc>
              </a:pPr>
              <a:r>
                <a:rPr lang="en-US" b="true" sz="3000">
                  <a:solidFill>
                    <a:srgbClr val="2A2E3A"/>
                  </a:solidFill>
                  <a:latin typeface="Helios Bold"/>
                  <a:ea typeface="Helios Bold"/>
                  <a:cs typeface="Helios Bold"/>
                  <a:sym typeface="Helios Bold"/>
                </a:rPr>
                <a:t>Aggregation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7321"/>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4" id="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88906" y="4292791"/>
            <a:ext cx="17710187" cy="1242986"/>
            <a:chOff x="0" y="0"/>
            <a:chExt cx="26254313" cy="1842653"/>
          </a:xfrm>
        </p:grpSpPr>
        <p:sp>
          <p:nvSpPr>
            <p:cNvPr name="Freeform 6" id="6"/>
            <p:cNvSpPr/>
            <p:nvPr/>
          </p:nvSpPr>
          <p:spPr>
            <a:xfrm flipH="false" flipV="false" rot="0">
              <a:off x="0" y="0"/>
              <a:ext cx="26254314" cy="1842653"/>
            </a:xfrm>
            <a:custGeom>
              <a:avLst/>
              <a:gdLst/>
              <a:ahLst/>
              <a:cxnLst/>
              <a:rect r="r" b="b" t="t" l="l"/>
              <a:pathLst>
                <a:path h="1842653" w="26254314">
                  <a:moveTo>
                    <a:pt x="13114" y="0"/>
                  </a:moveTo>
                  <a:lnTo>
                    <a:pt x="26241198" y="0"/>
                  </a:lnTo>
                  <a:cubicBezTo>
                    <a:pt x="26244677" y="0"/>
                    <a:pt x="26248013" y="1382"/>
                    <a:pt x="26250472" y="3841"/>
                  </a:cubicBezTo>
                  <a:cubicBezTo>
                    <a:pt x="26252931" y="6301"/>
                    <a:pt x="26254314" y="9636"/>
                    <a:pt x="26254314" y="13114"/>
                  </a:cubicBezTo>
                  <a:lnTo>
                    <a:pt x="26254314" y="1829539"/>
                  </a:lnTo>
                  <a:cubicBezTo>
                    <a:pt x="26254314" y="1836782"/>
                    <a:pt x="26248441" y="1842653"/>
                    <a:pt x="26241198" y="1842653"/>
                  </a:cubicBezTo>
                  <a:lnTo>
                    <a:pt x="13114" y="1842653"/>
                  </a:lnTo>
                  <a:cubicBezTo>
                    <a:pt x="9636" y="1842653"/>
                    <a:pt x="6301" y="1841272"/>
                    <a:pt x="3841" y="1838812"/>
                  </a:cubicBezTo>
                  <a:cubicBezTo>
                    <a:pt x="1382" y="1836353"/>
                    <a:pt x="0" y="1833017"/>
                    <a:pt x="0" y="1829539"/>
                  </a:cubicBezTo>
                  <a:lnTo>
                    <a:pt x="0" y="13114"/>
                  </a:lnTo>
                  <a:cubicBezTo>
                    <a:pt x="0" y="9636"/>
                    <a:pt x="1382" y="6301"/>
                    <a:pt x="3841" y="3841"/>
                  </a:cubicBezTo>
                  <a:cubicBezTo>
                    <a:pt x="6301" y="1382"/>
                    <a:pt x="9636" y="0"/>
                    <a:pt x="13114" y="0"/>
                  </a:cubicBezTo>
                  <a:close/>
                </a:path>
              </a:pathLst>
            </a:custGeom>
            <a:solidFill>
              <a:srgbClr val="C0CFE1"/>
            </a:solidFill>
            <a:ln cap="rnd">
              <a:noFill/>
              <a:prstDash val="sysDot"/>
              <a:round/>
            </a:ln>
          </p:spPr>
        </p:sp>
        <p:sp>
          <p:nvSpPr>
            <p:cNvPr name="TextBox 7" id="7"/>
            <p:cNvSpPr txBox="true"/>
            <p:nvPr/>
          </p:nvSpPr>
          <p:spPr>
            <a:xfrm>
              <a:off x="0" y="-38100"/>
              <a:ext cx="26254313" cy="1880753"/>
            </a:xfrm>
            <a:prstGeom prst="rect">
              <a:avLst/>
            </a:prstGeom>
          </p:spPr>
          <p:txBody>
            <a:bodyPr anchor="ctr" rtlCol="false" tIns="254000" lIns="254000" bIns="254000" rIns="254000"/>
            <a:lstStyle/>
            <a:p>
              <a:pPr algn="ctr">
                <a:lnSpc>
                  <a:spcPts val="2100"/>
                </a:lnSpc>
              </a:pPr>
            </a:p>
          </p:txBody>
        </p:sp>
      </p:grpSp>
      <p:sp>
        <p:nvSpPr>
          <p:cNvPr name="Freeform 8" id="8"/>
          <p:cNvSpPr/>
          <p:nvPr/>
        </p:nvSpPr>
        <p:spPr>
          <a:xfrm flipH="false" flipV="false" rot="0">
            <a:off x="478312" y="4566620"/>
            <a:ext cx="17173863" cy="634656"/>
          </a:xfrm>
          <a:custGeom>
            <a:avLst/>
            <a:gdLst/>
            <a:ahLst/>
            <a:cxnLst/>
            <a:rect r="r" b="b" t="t" l="l"/>
            <a:pathLst>
              <a:path h="634656" w="17173863">
                <a:moveTo>
                  <a:pt x="0" y="0"/>
                </a:moveTo>
                <a:lnTo>
                  <a:pt x="17173863" y="0"/>
                </a:lnTo>
                <a:lnTo>
                  <a:pt x="17173863" y="634656"/>
                </a:lnTo>
                <a:lnTo>
                  <a:pt x="0" y="634656"/>
                </a:lnTo>
                <a:lnTo>
                  <a:pt x="0" y="0"/>
                </a:lnTo>
                <a:close/>
              </a:path>
            </a:pathLst>
          </a:custGeom>
          <a:blipFill>
            <a:blip r:embed="rId7"/>
            <a:stretch>
              <a:fillRect l="-18000" t="-669210" r="-109732" b="-2697185"/>
            </a:stretch>
          </a:blipFill>
        </p:spPr>
      </p:sp>
      <p:grpSp>
        <p:nvGrpSpPr>
          <p:cNvPr name="Group 9" id="9"/>
          <p:cNvGrpSpPr/>
          <p:nvPr/>
        </p:nvGrpSpPr>
        <p:grpSpPr>
          <a:xfrm rot="0">
            <a:off x="6856708" y="2325905"/>
            <a:ext cx="4574584" cy="1242986"/>
            <a:chOff x="0" y="0"/>
            <a:chExt cx="6781553" cy="1842653"/>
          </a:xfrm>
        </p:grpSpPr>
        <p:sp>
          <p:nvSpPr>
            <p:cNvPr name="Freeform 10" id="10"/>
            <p:cNvSpPr/>
            <p:nvPr/>
          </p:nvSpPr>
          <p:spPr>
            <a:xfrm flipH="false" flipV="false" rot="0">
              <a:off x="0" y="0"/>
              <a:ext cx="6781553" cy="1842653"/>
            </a:xfrm>
            <a:custGeom>
              <a:avLst/>
              <a:gdLst/>
              <a:ahLst/>
              <a:cxnLst/>
              <a:rect r="r" b="b" t="t" l="l"/>
              <a:pathLst>
                <a:path h="1842653" w="6781553">
                  <a:moveTo>
                    <a:pt x="50771" y="0"/>
                  </a:moveTo>
                  <a:lnTo>
                    <a:pt x="6730781" y="0"/>
                  </a:lnTo>
                  <a:cubicBezTo>
                    <a:pt x="6744246" y="0"/>
                    <a:pt x="6757160" y="5349"/>
                    <a:pt x="6766682" y="14871"/>
                  </a:cubicBezTo>
                  <a:cubicBezTo>
                    <a:pt x="6776203" y="24392"/>
                    <a:pt x="6781553" y="37306"/>
                    <a:pt x="6781553" y="50771"/>
                  </a:cubicBezTo>
                  <a:lnTo>
                    <a:pt x="6781553" y="1791882"/>
                  </a:lnTo>
                  <a:cubicBezTo>
                    <a:pt x="6781553" y="1819922"/>
                    <a:pt x="6758822" y="1842653"/>
                    <a:pt x="6730781" y="1842653"/>
                  </a:cubicBezTo>
                  <a:lnTo>
                    <a:pt x="50771" y="1842653"/>
                  </a:lnTo>
                  <a:cubicBezTo>
                    <a:pt x="22731" y="1842653"/>
                    <a:pt x="0" y="1819922"/>
                    <a:pt x="0" y="1791882"/>
                  </a:cubicBezTo>
                  <a:lnTo>
                    <a:pt x="0" y="50771"/>
                  </a:lnTo>
                  <a:cubicBezTo>
                    <a:pt x="0" y="22731"/>
                    <a:pt x="22731" y="0"/>
                    <a:pt x="50771" y="0"/>
                  </a:cubicBezTo>
                  <a:close/>
                </a:path>
              </a:pathLst>
            </a:custGeom>
            <a:solidFill>
              <a:srgbClr val="C0CFE1"/>
            </a:solidFill>
            <a:ln cap="rnd">
              <a:noFill/>
              <a:prstDash val="sysDot"/>
              <a:round/>
            </a:ln>
          </p:spPr>
        </p:sp>
        <p:sp>
          <p:nvSpPr>
            <p:cNvPr name="TextBox 11" id="11"/>
            <p:cNvSpPr txBox="true"/>
            <p:nvPr/>
          </p:nvSpPr>
          <p:spPr>
            <a:xfrm>
              <a:off x="0" y="-76200"/>
              <a:ext cx="6781553" cy="1918853"/>
            </a:xfrm>
            <a:prstGeom prst="rect">
              <a:avLst/>
            </a:prstGeom>
          </p:spPr>
          <p:txBody>
            <a:bodyPr anchor="ctr" rtlCol="false" tIns="254000" lIns="254000" bIns="254000" rIns="254000"/>
            <a:lstStyle/>
            <a:p>
              <a:pPr algn="ctr">
                <a:lnSpc>
                  <a:spcPts val="4200"/>
                </a:lnSpc>
              </a:pPr>
              <a:r>
                <a:rPr lang="en-US" b="true" sz="3000">
                  <a:solidFill>
                    <a:srgbClr val="2A2E3A"/>
                  </a:solidFill>
                  <a:latin typeface="Helios Bold"/>
                  <a:ea typeface="Helios Bold"/>
                  <a:cs typeface="Helios Bold"/>
                  <a:sym typeface="Helios Bold"/>
                </a:rPr>
                <a:t>Creat New Columns</a:t>
              </a:r>
            </a:p>
          </p:txBody>
        </p:sp>
      </p:grpSp>
      <p:grpSp>
        <p:nvGrpSpPr>
          <p:cNvPr name="Group 12" id="12"/>
          <p:cNvGrpSpPr/>
          <p:nvPr/>
        </p:nvGrpSpPr>
        <p:grpSpPr>
          <a:xfrm rot="0">
            <a:off x="210149" y="6078702"/>
            <a:ext cx="17710187" cy="1242986"/>
            <a:chOff x="0" y="0"/>
            <a:chExt cx="26254313" cy="1842653"/>
          </a:xfrm>
        </p:grpSpPr>
        <p:sp>
          <p:nvSpPr>
            <p:cNvPr name="Freeform 13" id="13"/>
            <p:cNvSpPr/>
            <p:nvPr/>
          </p:nvSpPr>
          <p:spPr>
            <a:xfrm flipH="false" flipV="false" rot="0">
              <a:off x="0" y="0"/>
              <a:ext cx="26254314" cy="1842653"/>
            </a:xfrm>
            <a:custGeom>
              <a:avLst/>
              <a:gdLst/>
              <a:ahLst/>
              <a:cxnLst/>
              <a:rect r="r" b="b" t="t" l="l"/>
              <a:pathLst>
                <a:path h="1842653" w="26254314">
                  <a:moveTo>
                    <a:pt x="13114" y="0"/>
                  </a:moveTo>
                  <a:lnTo>
                    <a:pt x="26241198" y="0"/>
                  </a:lnTo>
                  <a:cubicBezTo>
                    <a:pt x="26244677" y="0"/>
                    <a:pt x="26248013" y="1382"/>
                    <a:pt x="26250472" y="3841"/>
                  </a:cubicBezTo>
                  <a:cubicBezTo>
                    <a:pt x="26252931" y="6301"/>
                    <a:pt x="26254314" y="9636"/>
                    <a:pt x="26254314" y="13114"/>
                  </a:cubicBezTo>
                  <a:lnTo>
                    <a:pt x="26254314" y="1829539"/>
                  </a:lnTo>
                  <a:cubicBezTo>
                    <a:pt x="26254314" y="1836782"/>
                    <a:pt x="26248441" y="1842653"/>
                    <a:pt x="26241198" y="1842653"/>
                  </a:cubicBezTo>
                  <a:lnTo>
                    <a:pt x="13114" y="1842653"/>
                  </a:lnTo>
                  <a:cubicBezTo>
                    <a:pt x="9636" y="1842653"/>
                    <a:pt x="6301" y="1841272"/>
                    <a:pt x="3841" y="1838812"/>
                  </a:cubicBezTo>
                  <a:cubicBezTo>
                    <a:pt x="1382" y="1836353"/>
                    <a:pt x="0" y="1833017"/>
                    <a:pt x="0" y="1829539"/>
                  </a:cubicBezTo>
                  <a:lnTo>
                    <a:pt x="0" y="13114"/>
                  </a:lnTo>
                  <a:cubicBezTo>
                    <a:pt x="0" y="9636"/>
                    <a:pt x="1382" y="6301"/>
                    <a:pt x="3841" y="3841"/>
                  </a:cubicBezTo>
                  <a:cubicBezTo>
                    <a:pt x="6301" y="1382"/>
                    <a:pt x="9636" y="0"/>
                    <a:pt x="13114" y="0"/>
                  </a:cubicBezTo>
                  <a:close/>
                </a:path>
              </a:pathLst>
            </a:custGeom>
            <a:solidFill>
              <a:srgbClr val="C0CFE1"/>
            </a:solidFill>
            <a:ln cap="rnd">
              <a:noFill/>
              <a:prstDash val="sysDot"/>
              <a:round/>
            </a:ln>
          </p:spPr>
        </p:sp>
        <p:sp>
          <p:nvSpPr>
            <p:cNvPr name="TextBox 14" id="14"/>
            <p:cNvSpPr txBox="true"/>
            <p:nvPr/>
          </p:nvSpPr>
          <p:spPr>
            <a:xfrm>
              <a:off x="0" y="-38100"/>
              <a:ext cx="26254313" cy="1880753"/>
            </a:xfrm>
            <a:prstGeom prst="rect">
              <a:avLst/>
            </a:prstGeom>
          </p:spPr>
          <p:txBody>
            <a:bodyPr anchor="ctr" rtlCol="false" tIns="254000" lIns="254000" bIns="254000" rIns="254000"/>
            <a:lstStyle/>
            <a:p>
              <a:pPr algn="ctr">
                <a:lnSpc>
                  <a:spcPts val="2100"/>
                </a:lnSpc>
              </a:pPr>
            </a:p>
          </p:txBody>
        </p:sp>
      </p:grpSp>
      <p:sp>
        <p:nvSpPr>
          <p:cNvPr name="Freeform 15" id="15"/>
          <p:cNvSpPr/>
          <p:nvPr/>
        </p:nvSpPr>
        <p:spPr>
          <a:xfrm flipH="false" flipV="false" rot="0">
            <a:off x="518665" y="6259677"/>
            <a:ext cx="17173863" cy="869518"/>
          </a:xfrm>
          <a:custGeom>
            <a:avLst/>
            <a:gdLst/>
            <a:ahLst/>
            <a:cxnLst/>
            <a:rect r="r" b="b" t="t" l="l"/>
            <a:pathLst>
              <a:path h="869518" w="17173863">
                <a:moveTo>
                  <a:pt x="0" y="0"/>
                </a:moveTo>
                <a:lnTo>
                  <a:pt x="17173864" y="0"/>
                </a:lnTo>
                <a:lnTo>
                  <a:pt x="17173864" y="869518"/>
                </a:lnTo>
                <a:lnTo>
                  <a:pt x="0" y="869518"/>
                </a:lnTo>
                <a:lnTo>
                  <a:pt x="0" y="0"/>
                </a:lnTo>
                <a:close/>
              </a:path>
            </a:pathLst>
          </a:custGeom>
          <a:blipFill>
            <a:blip r:embed="rId8"/>
            <a:stretch>
              <a:fillRect l="-18569" t="-501397" r="-121653" b="-2067466"/>
            </a:stretch>
          </a:blipFill>
        </p:spPr>
      </p:sp>
      <p:grpSp>
        <p:nvGrpSpPr>
          <p:cNvPr name="Group 16" id="16"/>
          <p:cNvGrpSpPr/>
          <p:nvPr/>
        </p:nvGrpSpPr>
        <p:grpSpPr>
          <a:xfrm rot="0">
            <a:off x="288906" y="7701230"/>
            <a:ext cx="17710187" cy="1242986"/>
            <a:chOff x="0" y="0"/>
            <a:chExt cx="26254313" cy="1842653"/>
          </a:xfrm>
        </p:grpSpPr>
        <p:sp>
          <p:nvSpPr>
            <p:cNvPr name="Freeform 17" id="17"/>
            <p:cNvSpPr/>
            <p:nvPr/>
          </p:nvSpPr>
          <p:spPr>
            <a:xfrm flipH="false" flipV="false" rot="0">
              <a:off x="0" y="0"/>
              <a:ext cx="26254314" cy="1842653"/>
            </a:xfrm>
            <a:custGeom>
              <a:avLst/>
              <a:gdLst/>
              <a:ahLst/>
              <a:cxnLst/>
              <a:rect r="r" b="b" t="t" l="l"/>
              <a:pathLst>
                <a:path h="1842653" w="26254314">
                  <a:moveTo>
                    <a:pt x="13114" y="0"/>
                  </a:moveTo>
                  <a:lnTo>
                    <a:pt x="26241198" y="0"/>
                  </a:lnTo>
                  <a:cubicBezTo>
                    <a:pt x="26244677" y="0"/>
                    <a:pt x="26248013" y="1382"/>
                    <a:pt x="26250472" y="3841"/>
                  </a:cubicBezTo>
                  <a:cubicBezTo>
                    <a:pt x="26252931" y="6301"/>
                    <a:pt x="26254314" y="9636"/>
                    <a:pt x="26254314" y="13114"/>
                  </a:cubicBezTo>
                  <a:lnTo>
                    <a:pt x="26254314" y="1829539"/>
                  </a:lnTo>
                  <a:cubicBezTo>
                    <a:pt x="26254314" y="1836782"/>
                    <a:pt x="26248441" y="1842653"/>
                    <a:pt x="26241198" y="1842653"/>
                  </a:cubicBezTo>
                  <a:lnTo>
                    <a:pt x="13114" y="1842653"/>
                  </a:lnTo>
                  <a:cubicBezTo>
                    <a:pt x="9636" y="1842653"/>
                    <a:pt x="6301" y="1841272"/>
                    <a:pt x="3841" y="1838812"/>
                  </a:cubicBezTo>
                  <a:cubicBezTo>
                    <a:pt x="1382" y="1836353"/>
                    <a:pt x="0" y="1833017"/>
                    <a:pt x="0" y="1829539"/>
                  </a:cubicBezTo>
                  <a:lnTo>
                    <a:pt x="0" y="13114"/>
                  </a:lnTo>
                  <a:cubicBezTo>
                    <a:pt x="0" y="9636"/>
                    <a:pt x="1382" y="6301"/>
                    <a:pt x="3841" y="3841"/>
                  </a:cubicBezTo>
                  <a:cubicBezTo>
                    <a:pt x="6301" y="1382"/>
                    <a:pt x="9636" y="0"/>
                    <a:pt x="13114" y="0"/>
                  </a:cubicBezTo>
                  <a:close/>
                </a:path>
              </a:pathLst>
            </a:custGeom>
            <a:solidFill>
              <a:srgbClr val="C0CFE1"/>
            </a:solidFill>
            <a:ln cap="rnd">
              <a:noFill/>
              <a:prstDash val="sysDot"/>
              <a:round/>
            </a:ln>
          </p:spPr>
        </p:sp>
        <p:sp>
          <p:nvSpPr>
            <p:cNvPr name="TextBox 18" id="18"/>
            <p:cNvSpPr txBox="true"/>
            <p:nvPr/>
          </p:nvSpPr>
          <p:spPr>
            <a:xfrm>
              <a:off x="0" y="-38100"/>
              <a:ext cx="26254313" cy="1880753"/>
            </a:xfrm>
            <a:prstGeom prst="rect">
              <a:avLst/>
            </a:prstGeom>
          </p:spPr>
          <p:txBody>
            <a:bodyPr anchor="ctr" rtlCol="false" tIns="254000" lIns="254000" bIns="254000" rIns="254000"/>
            <a:lstStyle/>
            <a:p>
              <a:pPr algn="ctr">
                <a:lnSpc>
                  <a:spcPts val="2100"/>
                </a:lnSpc>
              </a:pPr>
            </a:p>
          </p:txBody>
        </p:sp>
      </p:grpSp>
      <p:sp>
        <p:nvSpPr>
          <p:cNvPr name="Freeform 19" id="19"/>
          <p:cNvSpPr/>
          <p:nvPr/>
        </p:nvSpPr>
        <p:spPr>
          <a:xfrm flipH="false" flipV="false" rot="0">
            <a:off x="518665" y="7864612"/>
            <a:ext cx="17133509" cy="888733"/>
          </a:xfrm>
          <a:custGeom>
            <a:avLst/>
            <a:gdLst/>
            <a:ahLst/>
            <a:cxnLst/>
            <a:rect r="r" b="b" t="t" l="l"/>
            <a:pathLst>
              <a:path h="888733" w="17133509">
                <a:moveTo>
                  <a:pt x="0" y="0"/>
                </a:moveTo>
                <a:lnTo>
                  <a:pt x="17133510" y="0"/>
                </a:lnTo>
                <a:lnTo>
                  <a:pt x="17133510" y="888734"/>
                </a:lnTo>
                <a:lnTo>
                  <a:pt x="0" y="888734"/>
                </a:lnTo>
                <a:lnTo>
                  <a:pt x="0" y="0"/>
                </a:lnTo>
                <a:close/>
              </a:path>
            </a:pathLst>
          </a:custGeom>
          <a:blipFill>
            <a:blip r:embed="rId9"/>
            <a:stretch>
              <a:fillRect l="-18292" t="-473972" r="-118064" b="-1989128"/>
            </a:stretch>
          </a:blipFill>
        </p:spPr>
      </p:sp>
      <p:sp>
        <p:nvSpPr>
          <p:cNvPr name="TextBox 20" id="20"/>
          <p:cNvSpPr txBox="true"/>
          <p:nvPr/>
        </p:nvSpPr>
        <p:spPr>
          <a:xfrm rot="0">
            <a:off x="3230994" y="933450"/>
            <a:ext cx="11826013" cy="854076"/>
          </a:xfrm>
          <a:prstGeom prst="rect">
            <a:avLst/>
          </a:prstGeom>
        </p:spPr>
        <p:txBody>
          <a:bodyPr anchor="t" rtlCol="false" tIns="0" lIns="0" bIns="0" rIns="0">
            <a:spAutoFit/>
          </a:bodyPr>
          <a:lstStyle/>
          <a:p>
            <a:pPr algn="ctr">
              <a:lnSpc>
                <a:spcPts val="6999"/>
              </a:lnSpc>
            </a:pPr>
            <a:r>
              <a:rPr lang="en-US" sz="4999">
                <a:solidFill>
                  <a:srgbClr val="FFFFFF"/>
                </a:solidFill>
                <a:latin typeface="Helios"/>
                <a:ea typeface="Helios"/>
                <a:cs typeface="Helios"/>
                <a:sym typeface="Helios"/>
              </a:rPr>
              <a:t>DAX</a:t>
            </a:r>
          </a:p>
        </p:txBody>
      </p:sp>
      <p:sp>
        <p:nvSpPr>
          <p:cNvPr name="TextBox 21" id="21"/>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9283310" y="-2113117"/>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4" id="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41733" y="2288169"/>
            <a:ext cx="13099661" cy="992470"/>
            <a:chOff x="0" y="0"/>
            <a:chExt cx="9882573" cy="748733"/>
          </a:xfrm>
        </p:grpSpPr>
        <p:sp>
          <p:nvSpPr>
            <p:cNvPr name="Freeform 6" id="6"/>
            <p:cNvSpPr/>
            <p:nvPr/>
          </p:nvSpPr>
          <p:spPr>
            <a:xfrm flipH="false" flipV="false" rot="0">
              <a:off x="0" y="0"/>
              <a:ext cx="9882573" cy="748733"/>
            </a:xfrm>
            <a:custGeom>
              <a:avLst/>
              <a:gdLst/>
              <a:ahLst/>
              <a:cxnLst/>
              <a:rect r="r" b="b" t="t" l="l"/>
              <a:pathLst>
                <a:path h="748733" w="9882573">
                  <a:moveTo>
                    <a:pt x="17730" y="0"/>
                  </a:moveTo>
                  <a:lnTo>
                    <a:pt x="9864843" y="0"/>
                  </a:lnTo>
                  <a:cubicBezTo>
                    <a:pt x="9874634" y="0"/>
                    <a:pt x="9882573" y="7938"/>
                    <a:pt x="9882573" y="17730"/>
                  </a:cubicBezTo>
                  <a:lnTo>
                    <a:pt x="9882573" y="731003"/>
                  </a:lnTo>
                  <a:cubicBezTo>
                    <a:pt x="9882573" y="735706"/>
                    <a:pt x="9880705" y="740215"/>
                    <a:pt x="9877380" y="743540"/>
                  </a:cubicBezTo>
                  <a:cubicBezTo>
                    <a:pt x="9874055" y="746866"/>
                    <a:pt x="9869545" y="748733"/>
                    <a:pt x="9864843" y="748733"/>
                  </a:cubicBezTo>
                  <a:lnTo>
                    <a:pt x="17730" y="748733"/>
                  </a:lnTo>
                  <a:cubicBezTo>
                    <a:pt x="13028" y="748733"/>
                    <a:pt x="8518" y="746866"/>
                    <a:pt x="5193" y="743540"/>
                  </a:cubicBezTo>
                  <a:cubicBezTo>
                    <a:pt x="1868" y="740215"/>
                    <a:pt x="0" y="735706"/>
                    <a:pt x="0" y="731003"/>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7" id="7"/>
            <p:cNvSpPr txBox="true"/>
            <p:nvPr/>
          </p:nvSpPr>
          <p:spPr>
            <a:xfrm>
              <a:off x="0" y="-76200"/>
              <a:ext cx="9882573" cy="824933"/>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Properties under development are of the type:Lot Only , House &amp; Lot</a:t>
              </a:r>
            </a:p>
          </p:txBody>
        </p:sp>
      </p:grpSp>
      <p:sp>
        <p:nvSpPr>
          <p:cNvPr name="TextBox 8" id="8"/>
          <p:cNvSpPr txBox="true"/>
          <p:nvPr/>
        </p:nvSpPr>
        <p:spPr>
          <a:xfrm rot="0">
            <a:off x="1531104" y="1456320"/>
            <a:ext cx="5837845" cy="822324"/>
          </a:xfrm>
          <a:prstGeom prst="rect">
            <a:avLst/>
          </a:prstGeom>
        </p:spPr>
        <p:txBody>
          <a:bodyPr anchor="t" rtlCol="false" tIns="0" lIns="0" bIns="0" rIns="0">
            <a:spAutoFit/>
          </a:bodyPr>
          <a:lstStyle/>
          <a:p>
            <a:pPr algn="l">
              <a:lnSpc>
                <a:spcPts val="6500"/>
              </a:lnSpc>
            </a:pPr>
            <a:r>
              <a:rPr lang="en-US" sz="5000" b="true">
                <a:solidFill>
                  <a:srgbClr val="718BAB"/>
                </a:solidFill>
                <a:latin typeface="Klein Bold"/>
                <a:ea typeface="Klein Bold"/>
                <a:cs typeface="Klein Bold"/>
                <a:sym typeface="Klein Bold"/>
              </a:rPr>
              <a:t>Insights </a:t>
            </a:r>
            <a:r>
              <a:rPr lang="en-US" b="true" sz="5000">
                <a:solidFill>
                  <a:srgbClr val="718BAB"/>
                </a:solidFill>
                <a:latin typeface="Klein Bold"/>
                <a:ea typeface="Klein Bold"/>
                <a:cs typeface="Klein Bold"/>
                <a:sym typeface="Klein Bold"/>
              </a:rPr>
              <a:t> </a:t>
            </a:r>
          </a:p>
        </p:txBody>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grpSp>
        <p:nvGrpSpPr>
          <p:cNvPr name="Group 10" id="10"/>
          <p:cNvGrpSpPr/>
          <p:nvPr/>
        </p:nvGrpSpPr>
        <p:grpSpPr>
          <a:xfrm rot="0">
            <a:off x="1841733" y="3461614"/>
            <a:ext cx="13099661" cy="1366266"/>
            <a:chOff x="0" y="0"/>
            <a:chExt cx="9882573" cy="1030731"/>
          </a:xfrm>
        </p:grpSpPr>
        <p:sp>
          <p:nvSpPr>
            <p:cNvPr name="Freeform 11" id="11"/>
            <p:cNvSpPr/>
            <p:nvPr/>
          </p:nvSpPr>
          <p:spPr>
            <a:xfrm flipH="false" flipV="false" rot="0">
              <a:off x="0" y="0"/>
              <a:ext cx="9882573" cy="1030731"/>
            </a:xfrm>
            <a:custGeom>
              <a:avLst/>
              <a:gdLst/>
              <a:ahLst/>
              <a:cxnLst/>
              <a:rect r="r" b="b" t="t" l="l"/>
              <a:pathLst>
                <a:path h="1030731" w="9882573">
                  <a:moveTo>
                    <a:pt x="17730" y="0"/>
                  </a:moveTo>
                  <a:lnTo>
                    <a:pt x="9864843" y="0"/>
                  </a:lnTo>
                  <a:cubicBezTo>
                    <a:pt x="9874634" y="0"/>
                    <a:pt x="9882573" y="7938"/>
                    <a:pt x="9882573" y="17730"/>
                  </a:cubicBezTo>
                  <a:lnTo>
                    <a:pt x="9882573" y="1013001"/>
                  </a:lnTo>
                  <a:cubicBezTo>
                    <a:pt x="9882573" y="1017703"/>
                    <a:pt x="9880705" y="1022213"/>
                    <a:pt x="9877380" y="1025538"/>
                  </a:cubicBezTo>
                  <a:cubicBezTo>
                    <a:pt x="9874055" y="1028863"/>
                    <a:pt x="9869545" y="1030731"/>
                    <a:pt x="9864843" y="1030731"/>
                  </a:cubicBezTo>
                  <a:lnTo>
                    <a:pt x="17730" y="1030731"/>
                  </a:lnTo>
                  <a:cubicBezTo>
                    <a:pt x="13028" y="1030731"/>
                    <a:pt x="8518" y="1028863"/>
                    <a:pt x="5193" y="1025538"/>
                  </a:cubicBezTo>
                  <a:cubicBezTo>
                    <a:pt x="1868" y="1022213"/>
                    <a:pt x="0" y="1017703"/>
                    <a:pt x="0" y="1013001"/>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2" id="12"/>
            <p:cNvSpPr txBox="true"/>
            <p:nvPr/>
          </p:nvSpPr>
          <p:spPr>
            <a:xfrm>
              <a:off x="0" y="-76200"/>
              <a:ext cx="9882573" cy="1106931"/>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type (House &amp; Lot) achieved the highest recorded start date of the sale and is also the most available type with us.</a:t>
              </a:r>
            </a:p>
          </p:txBody>
        </p:sp>
      </p:grpSp>
      <p:grpSp>
        <p:nvGrpSpPr>
          <p:cNvPr name="Group 13" id="13"/>
          <p:cNvGrpSpPr/>
          <p:nvPr/>
        </p:nvGrpSpPr>
        <p:grpSpPr>
          <a:xfrm rot="0">
            <a:off x="1841733" y="5008855"/>
            <a:ext cx="13099661" cy="1899666"/>
            <a:chOff x="0" y="0"/>
            <a:chExt cx="9882573" cy="1433135"/>
          </a:xfrm>
        </p:grpSpPr>
        <p:sp>
          <p:nvSpPr>
            <p:cNvPr name="Freeform 14" id="14"/>
            <p:cNvSpPr/>
            <p:nvPr/>
          </p:nvSpPr>
          <p:spPr>
            <a:xfrm flipH="false" flipV="false" rot="0">
              <a:off x="0" y="0"/>
              <a:ext cx="9882573" cy="1433135"/>
            </a:xfrm>
            <a:custGeom>
              <a:avLst/>
              <a:gdLst/>
              <a:ahLst/>
              <a:cxnLst/>
              <a:rect r="r" b="b" t="t" l="l"/>
              <a:pathLst>
                <a:path h="1433135" w="9882573">
                  <a:moveTo>
                    <a:pt x="17730" y="0"/>
                  </a:moveTo>
                  <a:lnTo>
                    <a:pt x="9864843" y="0"/>
                  </a:lnTo>
                  <a:cubicBezTo>
                    <a:pt x="9874634" y="0"/>
                    <a:pt x="9882573" y="7938"/>
                    <a:pt x="9882573" y="17730"/>
                  </a:cubicBezTo>
                  <a:lnTo>
                    <a:pt x="9882573" y="1415405"/>
                  </a:lnTo>
                  <a:cubicBezTo>
                    <a:pt x="9882573" y="1420108"/>
                    <a:pt x="9880705" y="1424617"/>
                    <a:pt x="9877380" y="1427942"/>
                  </a:cubicBezTo>
                  <a:cubicBezTo>
                    <a:pt x="9874055" y="1431267"/>
                    <a:pt x="9869545" y="1433135"/>
                    <a:pt x="9864843" y="1433135"/>
                  </a:cubicBezTo>
                  <a:lnTo>
                    <a:pt x="17730" y="1433135"/>
                  </a:lnTo>
                  <a:cubicBezTo>
                    <a:pt x="13028" y="1433135"/>
                    <a:pt x="8518" y="1431267"/>
                    <a:pt x="5193" y="1427942"/>
                  </a:cubicBezTo>
                  <a:cubicBezTo>
                    <a:pt x="1868" y="1424617"/>
                    <a:pt x="0" y="1420108"/>
                    <a:pt x="0" y="1415405"/>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5" id="15"/>
            <p:cNvSpPr txBox="true"/>
            <p:nvPr/>
          </p:nvSpPr>
          <p:spPr>
            <a:xfrm>
              <a:off x="0" y="-76200"/>
              <a:ext cx="9882573" cy="1509335"/>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average transfer fee is around 6000 for Condominium type, while the average area is 46 m2. Despite this, this type is not one of the best-selling types.</a:t>
              </a:r>
            </a:p>
          </p:txBody>
        </p:sp>
      </p:grpSp>
      <p:grpSp>
        <p:nvGrpSpPr>
          <p:cNvPr name="Group 16" id="16"/>
          <p:cNvGrpSpPr/>
          <p:nvPr/>
        </p:nvGrpSpPr>
        <p:grpSpPr>
          <a:xfrm rot="0">
            <a:off x="1841733" y="7089496"/>
            <a:ext cx="13099661" cy="1899666"/>
            <a:chOff x="0" y="0"/>
            <a:chExt cx="9882573" cy="1433135"/>
          </a:xfrm>
        </p:grpSpPr>
        <p:sp>
          <p:nvSpPr>
            <p:cNvPr name="Freeform 17" id="17"/>
            <p:cNvSpPr/>
            <p:nvPr/>
          </p:nvSpPr>
          <p:spPr>
            <a:xfrm flipH="false" flipV="false" rot="0">
              <a:off x="0" y="0"/>
              <a:ext cx="9882573" cy="1433135"/>
            </a:xfrm>
            <a:custGeom>
              <a:avLst/>
              <a:gdLst/>
              <a:ahLst/>
              <a:cxnLst/>
              <a:rect r="r" b="b" t="t" l="l"/>
              <a:pathLst>
                <a:path h="1433135" w="9882573">
                  <a:moveTo>
                    <a:pt x="17730" y="0"/>
                  </a:moveTo>
                  <a:lnTo>
                    <a:pt x="9864843" y="0"/>
                  </a:lnTo>
                  <a:cubicBezTo>
                    <a:pt x="9874634" y="0"/>
                    <a:pt x="9882573" y="7938"/>
                    <a:pt x="9882573" y="17730"/>
                  </a:cubicBezTo>
                  <a:lnTo>
                    <a:pt x="9882573" y="1415405"/>
                  </a:lnTo>
                  <a:cubicBezTo>
                    <a:pt x="9882573" y="1420108"/>
                    <a:pt x="9880705" y="1424617"/>
                    <a:pt x="9877380" y="1427942"/>
                  </a:cubicBezTo>
                  <a:cubicBezTo>
                    <a:pt x="9874055" y="1431267"/>
                    <a:pt x="9869545" y="1433135"/>
                    <a:pt x="9864843" y="1433135"/>
                  </a:cubicBezTo>
                  <a:lnTo>
                    <a:pt x="17730" y="1433135"/>
                  </a:lnTo>
                  <a:cubicBezTo>
                    <a:pt x="13028" y="1433135"/>
                    <a:pt x="8518" y="1431267"/>
                    <a:pt x="5193" y="1427942"/>
                  </a:cubicBezTo>
                  <a:cubicBezTo>
                    <a:pt x="1868" y="1424617"/>
                    <a:pt x="0" y="1420108"/>
                    <a:pt x="0" y="1415405"/>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8" id="18"/>
            <p:cNvSpPr txBox="true"/>
            <p:nvPr/>
          </p:nvSpPr>
          <p:spPr>
            <a:xfrm>
              <a:off x="0" y="-76200"/>
              <a:ext cx="9882573" cy="1509335"/>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most expensive type is (House &amp; Lot) while the most profitable type is (Condominium) with a difference between cost and price of about 400 million.</a:t>
              </a:r>
            </a:p>
          </p:txBody>
        </p:sp>
      </p:grpSp>
      <p:grpSp>
        <p:nvGrpSpPr>
          <p:cNvPr name="Group 19" id="19"/>
          <p:cNvGrpSpPr/>
          <p:nvPr/>
        </p:nvGrpSpPr>
        <p:grpSpPr>
          <a:xfrm rot="0">
            <a:off x="1841733" y="9170137"/>
            <a:ext cx="13099661" cy="832866"/>
            <a:chOff x="0" y="0"/>
            <a:chExt cx="9882573" cy="628326"/>
          </a:xfrm>
        </p:grpSpPr>
        <p:sp>
          <p:nvSpPr>
            <p:cNvPr name="Freeform 20" id="20"/>
            <p:cNvSpPr/>
            <p:nvPr/>
          </p:nvSpPr>
          <p:spPr>
            <a:xfrm flipH="false" flipV="false" rot="0">
              <a:off x="0" y="0"/>
              <a:ext cx="9882573" cy="628326"/>
            </a:xfrm>
            <a:custGeom>
              <a:avLst/>
              <a:gdLst/>
              <a:ahLst/>
              <a:cxnLst/>
              <a:rect r="r" b="b" t="t" l="l"/>
              <a:pathLst>
                <a:path h="628326" w="9882573">
                  <a:moveTo>
                    <a:pt x="17730" y="0"/>
                  </a:moveTo>
                  <a:lnTo>
                    <a:pt x="9864843" y="0"/>
                  </a:lnTo>
                  <a:cubicBezTo>
                    <a:pt x="9874634" y="0"/>
                    <a:pt x="9882573" y="7938"/>
                    <a:pt x="9882573" y="17730"/>
                  </a:cubicBezTo>
                  <a:lnTo>
                    <a:pt x="9882573" y="610596"/>
                  </a:lnTo>
                  <a:cubicBezTo>
                    <a:pt x="9882573" y="615298"/>
                    <a:pt x="9880705" y="619808"/>
                    <a:pt x="9877380" y="623133"/>
                  </a:cubicBezTo>
                  <a:cubicBezTo>
                    <a:pt x="9874055" y="626458"/>
                    <a:pt x="9869545" y="628326"/>
                    <a:pt x="9864843" y="628326"/>
                  </a:cubicBezTo>
                  <a:lnTo>
                    <a:pt x="17730" y="628326"/>
                  </a:lnTo>
                  <a:cubicBezTo>
                    <a:pt x="13028" y="628326"/>
                    <a:pt x="8518" y="626458"/>
                    <a:pt x="5193" y="623133"/>
                  </a:cubicBezTo>
                  <a:cubicBezTo>
                    <a:pt x="1868" y="619808"/>
                    <a:pt x="0" y="615298"/>
                    <a:pt x="0" y="610596"/>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21" id="21"/>
            <p:cNvSpPr txBox="true"/>
            <p:nvPr/>
          </p:nvSpPr>
          <p:spPr>
            <a:xfrm>
              <a:off x="0" y="-76200"/>
              <a:ext cx="9882573" cy="704526"/>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most recorded type of completed sales is: Lot Only</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9283310" y="-2113117"/>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4" id="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41733" y="2398245"/>
            <a:ext cx="13099661" cy="1366266"/>
            <a:chOff x="0" y="0"/>
            <a:chExt cx="9882573" cy="1030731"/>
          </a:xfrm>
        </p:grpSpPr>
        <p:sp>
          <p:nvSpPr>
            <p:cNvPr name="Freeform 6" id="6"/>
            <p:cNvSpPr/>
            <p:nvPr/>
          </p:nvSpPr>
          <p:spPr>
            <a:xfrm flipH="false" flipV="false" rot="0">
              <a:off x="0" y="0"/>
              <a:ext cx="9882573" cy="1030731"/>
            </a:xfrm>
            <a:custGeom>
              <a:avLst/>
              <a:gdLst/>
              <a:ahLst/>
              <a:cxnLst/>
              <a:rect r="r" b="b" t="t" l="l"/>
              <a:pathLst>
                <a:path h="1030731" w="9882573">
                  <a:moveTo>
                    <a:pt x="17730" y="0"/>
                  </a:moveTo>
                  <a:lnTo>
                    <a:pt x="9864843" y="0"/>
                  </a:lnTo>
                  <a:cubicBezTo>
                    <a:pt x="9874634" y="0"/>
                    <a:pt x="9882573" y="7938"/>
                    <a:pt x="9882573" y="17730"/>
                  </a:cubicBezTo>
                  <a:lnTo>
                    <a:pt x="9882573" y="1013001"/>
                  </a:lnTo>
                  <a:cubicBezTo>
                    <a:pt x="9882573" y="1017703"/>
                    <a:pt x="9880705" y="1022213"/>
                    <a:pt x="9877380" y="1025538"/>
                  </a:cubicBezTo>
                  <a:cubicBezTo>
                    <a:pt x="9874055" y="1028863"/>
                    <a:pt x="9869545" y="1030731"/>
                    <a:pt x="9864843" y="1030731"/>
                  </a:cubicBezTo>
                  <a:lnTo>
                    <a:pt x="17730" y="1030731"/>
                  </a:lnTo>
                  <a:cubicBezTo>
                    <a:pt x="13028" y="1030731"/>
                    <a:pt x="8518" y="1028863"/>
                    <a:pt x="5193" y="1025538"/>
                  </a:cubicBezTo>
                  <a:cubicBezTo>
                    <a:pt x="1868" y="1022213"/>
                    <a:pt x="0" y="1017703"/>
                    <a:pt x="0" y="1013001"/>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7" id="7"/>
            <p:cNvSpPr txBox="true"/>
            <p:nvPr/>
          </p:nvSpPr>
          <p:spPr>
            <a:xfrm>
              <a:off x="0" y="-76200"/>
              <a:ext cx="9882573" cy="1106931"/>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ownership percentage of uncompleted sales is higher than the percentage of completed sales.</a:t>
              </a:r>
            </a:p>
          </p:txBody>
        </p:sp>
      </p:grpSp>
      <p:sp>
        <p:nvSpPr>
          <p:cNvPr name="TextBox 8" id="8"/>
          <p:cNvSpPr txBox="true"/>
          <p:nvPr/>
        </p:nvSpPr>
        <p:spPr>
          <a:xfrm rot="0">
            <a:off x="1531104" y="1533597"/>
            <a:ext cx="5837845" cy="822324"/>
          </a:xfrm>
          <a:prstGeom prst="rect">
            <a:avLst/>
          </a:prstGeom>
        </p:spPr>
        <p:txBody>
          <a:bodyPr anchor="t" rtlCol="false" tIns="0" lIns="0" bIns="0" rIns="0">
            <a:spAutoFit/>
          </a:bodyPr>
          <a:lstStyle/>
          <a:p>
            <a:pPr algn="l">
              <a:lnSpc>
                <a:spcPts val="6500"/>
              </a:lnSpc>
            </a:pPr>
            <a:r>
              <a:rPr lang="en-US" sz="5000" b="true">
                <a:solidFill>
                  <a:srgbClr val="718BAB"/>
                </a:solidFill>
                <a:latin typeface="Klein Bold"/>
                <a:ea typeface="Klein Bold"/>
                <a:cs typeface="Klein Bold"/>
                <a:sym typeface="Klein Bold"/>
              </a:rPr>
              <a:t>Insights </a:t>
            </a:r>
            <a:r>
              <a:rPr lang="en-US" b="true" sz="5000">
                <a:solidFill>
                  <a:srgbClr val="718BAB"/>
                </a:solidFill>
                <a:latin typeface="Klein Bold"/>
                <a:ea typeface="Klein Bold"/>
                <a:cs typeface="Klein Bold"/>
                <a:sym typeface="Klein Bold"/>
              </a:rPr>
              <a:t> </a:t>
            </a:r>
          </a:p>
        </p:txBody>
      </p:sp>
      <p:sp>
        <p:nvSpPr>
          <p:cNvPr name="TextBox 9" id="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grpSp>
        <p:nvGrpSpPr>
          <p:cNvPr name="Group 10" id="10"/>
          <p:cNvGrpSpPr/>
          <p:nvPr/>
        </p:nvGrpSpPr>
        <p:grpSpPr>
          <a:xfrm rot="0">
            <a:off x="1841733" y="3945486"/>
            <a:ext cx="13099661" cy="1366266"/>
            <a:chOff x="0" y="0"/>
            <a:chExt cx="9882573" cy="1030731"/>
          </a:xfrm>
        </p:grpSpPr>
        <p:sp>
          <p:nvSpPr>
            <p:cNvPr name="Freeform 11" id="11"/>
            <p:cNvSpPr/>
            <p:nvPr/>
          </p:nvSpPr>
          <p:spPr>
            <a:xfrm flipH="false" flipV="false" rot="0">
              <a:off x="0" y="0"/>
              <a:ext cx="9882573" cy="1030731"/>
            </a:xfrm>
            <a:custGeom>
              <a:avLst/>
              <a:gdLst/>
              <a:ahLst/>
              <a:cxnLst/>
              <a:rect r="r" b="b" t="t" l="l"/>
              <a:pathLst>
                <a:path h="1030731" w="9882573">
                  <a:moveTo>
                    <a:pt x="17730" y="0"/>
                  </a:moveTo>
                  <a:lnTo>
                    <a:pt x="9864843" y="0"/>
                  </a:lnTo>
                  <a:cubicBezTo>
                    <a:pt x="9874634" y="0"/>
                    <a:pt x="9882573" y="7938"/>
                    <a:pt x="9882573" y="17730"/>
                  </a:cubicBezTo>
                  <a:lnTo>
                    <a:pt x="9882573" y="1013001"/>
                  </a:lnTo>
                  <a:cubicBezTo>
                    <a:pt x="9882573" y="1017703"/>
                    <a:pt x="9880705" y="1022213"/>
                    <a:pt x="9877380" y="1025538"/>
                  </a:cubicBezTo>
                  <a:cubicBezTo>
                    <a:pt x="9874055" y="1028863"/>
                    <a:pt x="9869545" y="1030731"/>
                    <a:pt x="9864843" y="1030731"/>
                  </a:cubicBezTo>
                  <a:lnTo>
                    <a:pt x="17730" y="1030731"/>
                  </a:lnTo>
                  <a:cubicBezTo>
                    <a:pt x="13028" y="1030731"/>
                    <a:pt x="8518" y="1028863"/>
                    <a:pt x="5193" y="1025538"/>
                  </a:cubicBezTo>
                  <a:cubicBezTo>
                    <a:pt x="1868" y="1022213"/>
                    <a:pt x="0" y="1017703"/>
                    <a:pt x="0" y="1013001"/>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2" id="12"/>
            <p:cNvSpPr txBox="true"/>
            <p:nvPr/>
          </p:nvSpPr>
          <p:spPr>
            <a:xfrm>
              <a:off x="0" y="-76200"/>
              <a:ext cx="9882573" cy="1106931"/>
            </a:xfrm>
            <a:prstGeom prst="rect">
              <a:avLst/>
            </a:prstGeom>
          </p:spPr>
          <p:txBody>
            <a:bodyPr anchor="ctr" rtlCol="false" tIns="190500" lIns="190500" bIns="190500" rIns="190500"/>
            <a:lstStyle/>
            <a:p>
              <a:pPr algn="l">
                <a:lnSpc>
                  <a:spcPts val="4200"/>
                </a:lnSpc>
              </a:pPr>
              <a:r>
                <a:rPr lang="en-US" sz="3000" b="true">
                  <a:solidFill>
                    <a:srgbClr val="2A2E3A"/>
                  </a:solidFill>
                  <a:latin typeface="Helios Bold"/>
                  <a:ea typeface="Helios Bold"/>
                  <a:cs typeface="Helios Bold"/>
                  <a:sym typeface="Helios Bold"/>
                </a:rPr>
                <a:t>Average number of years between turnover date and collection date</a:t>
              </a:r>
            </a:p>
            <a:p>
              <a:pPr algn="l">
                <a:lnSpc>
                  <a:spcPts val="4200"/>
                </a:lnSpc>
              </a:pPr>
              <a:r>
                <a:rPr lang="en-US" b="true" sz="3000">
                  <a:solidFill>
                    <a:srgbClr val="2A2E3A"/>
                  </a:solidFill>
                  <a:latin typeface="Helios Bold"/>
                  <a:ea typeface="Helios Bold"/>
                  <a:cs typeface="Helios Bold"/>
                  <a:sym typeface="Helios Bold"/>
                </a:rPr>
                <a:t>0 to 2</a:t>
              </a:r>
            </a:p>
          </p:txBody>
        </p:sp>
      </p:grpSp>
      <p:grpSp>
        <p:nvGrpSpPr>
          <p:cNvPr name="Group 13" id="13"/>
          <p:cNvGrpSpPr/>
          <p:nvPr/>
        </p:nvGrpSpPr>
        <p:grpSpPr>
          <a:xfrm rot="0">
            <a:off x="1841733" y="5492727"/>
            <a:ext cx="13099661" cy="1366266"/>
            <a:chOff x="0" y="0"/>
            <a:chExt cx="9882573" cy="1030731"/>
          </a:xfrm>
        </p:grpSpPr>
        <p:sp>
          <p:nvSpPr>
            <p:cNvPr name="Freeform 14" id="14"/>
            <p:cNvSpPr/>
            <p:nvPr/>
          </p:nvSpPr>
          <p:spPr>
            <a:xfrm flipH="false" flipV="false" rot="0">
              <a:off x="0" y="0"/>
              <a:ext cx="9882573" cy="1030731"/>
            </a:xfrm>
            <a:custGeom>
              <a:avLst/>
              <a:gdLst/>
              <a:ahLst/>
              <a:cxnLst/>
              <a:rect r="r" b="b" t="t" l="l"/>
              <a:pathLst>
                <a:path h="1030731" w="9882573">
                  <a:moveTo>
                    <a:pt x="17730" y="0"/>
                  </a:moveTo>
                  <a:lnTo>
                    <a:pt x="9864843" y="0"/>
                  </a:lnTo>
                  <a:cubicBezTo>
                    <a:pt x="9874634" y="0"/>
                    <a:pt x="9882573" y="7938"/>
                    <a:pt x="9882573" y="17730"/>
                  </a:cubicBezTo>
                  <a:lnTo>
                    <a:pt x="9882573" y="1013001"/>
                  </a:lnTo>
                  <a:cubicBezTo>
                    <a:pt x="9882573" y="1017703"/>
                    <a:pt x="9880705" y="1022213"/>
                    <a:pt x="9877380" y="1025538"/>
                  </a:cubicBezTo>
                  <a:cubicBezTo>
                    <a:pt x="9874055" y="1028863"/>
                    <a:pt x="9869545" y="1030731"/>
                    <a:pt x="9864843" y="1030731"/>
                  </a:cubicBezTo>
                  <a:lnTo>
                    <a:pt x="17730" y="1030731"/>
                  </a:lnTo>
                  <a:cubicBezTo>
                    <a:pt x="13028" y="1030731"/>
                    <a:pt x="8518" y="1028863"/>
                    <a:pt x="5193" y="1025538"/>
                  </a:cubicBezTo>
                  <a:cubicBezTo>
                    <a:pt x="1868" y="1022213"/>
                    <a:pt x="0" y="1017703"/>
                    <a:pt x="0" y="1013001"/>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5" id="15"/>
            <p:cNvSpPr txBox="true"/>
            <p:nvPr/>
          </p:nvSpPr>
          <p:spPr>
            <a:xfrm>
              <a:off x="0" y="-76200"/>
              <a:ext cx="9882573" cy="1106931"/>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least recorded type of completed sales is (House &amp; Lot) Although it is the one that has the most recorded start date of the sale.</a:t>
              </a:r>
            </a:p>
          </p:txBody>
        </p:sp>
      </p:grpSp>
      <p:grpSp>
        <p:nvGrpSpPr>
          <p:cNvPr name="Group 16" id="16"/>
          <p:cNvGrpSpPr/>
          <p:nvPr/>
        </p:nvGrpSpPr>
        <p:grpSpPr>
          <a:xfrm rot="0">
            <a:off x="1841733" y="7039968"/>
            <a:ext cx="13099661" cy="832866"/>
            <a:chOff x="0" y="0"/>
            <a:chExt cx="9882573" cy="628326"/>
          </a:xfrm>
        </p:grpSpPr>
        <p:sp>
          <p:nvSpPr>
            <p:cNvPr name="Freeform 17" id="17"/>
            <p:cNvSpPr/>
            <p:nvPr/>
          </p:nvSpPr>
          <p:spPr>
            <a:xfrm flipH="false" flipV="false" rot="0">
              <a:off x="0" y="0"/>
              <a:ext cx="9882573" cy="628326"/>
            </a:xfrm>
            <a:custGeom>
              <a:avLst/>
              <a:gdLst/>
              <a:ahLst/>
              <a:cxnLst/>
              <a:rect r="r" b="b" t="t" l="l"/>
              <a:pathLst>
                <a:path h="628326" w="9882573">
                  <a:moveTo>
                    <a:pt x="17730" y="0"/>
                  </a:moveTo>
                  <a:lnTo>
                    <a:pt x="9864843" y="0"/>
                  </a:lnTo>
                  <a:cubicBezTo>
                    <a:pt x="9874634" y="0"/>
                    <a:pt x="9882573" y="7938"/>
                    <a:pt x="9882573" y="17730"/>
                  </a:cubicBezTo>
                  <a:lnTo>
                    <a:pt x="9882573" y="610596"/>
                  </a:lnTo>
                  <a:cubicBezTo>
                    <a:pt x="9882573" y="615298"/>
                    <a:pt x="9880705" y="619808"/>
                    <a:pt x="9877380" y="623133"/>
                  </a:cubicBezTo>
                  <a:cubicBezTo>
                    <a:pt x="9874055" y="626458"/>
                    <a:pt x="9869545" y="628326"/>
                    <a:pt x="9864843" y="628326"/>
                  </a:cubicBezTo>
                  <a:lnTo>
                    <a:pt x="17730" y="628326"/>
                  </a:lnTo>
                  <a:cubicBezTo>
                    <a:pt x="13028" y="628326"/>
                    <a:pt x="8518" y="626458"/>
                    <a:pt x="5193" y="623133"/>
                  </a:cubicBezTo>
                  <a:cubicBezTo>
                    <a:pt x="1868" y="619808"/>
                    <a:pt x="0" y="615298"/>
                    <a:pt x="0" y="610596"/>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18" id="18"/>
            <p:cNvSpPr txBox="true"/>
            <p:nvPr/>
          </p:nvSpPr>
          <p:spPr>
            <a:xfrm>
              <a:off x="0" y="-76200"/>
              <a:ext cx="9882573" cy="704526"/>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All properties are completed by 90%</a:t>
              </a:r>
            </a:p>
          </p:txBody>
        </p:sp>
      </p:grpSp>
      <p:grpSp>
        <p:nvGrpSpPr>
          <p:cNvPr name="Group 19" id="19"/>
          <p:cNvGrpSpPr/>
          <p:nvPr/>
        </p:nvGrpSpPr>
        <p:grpSpPr>
          <a:xfrm rot="0">
            <a:off x="1841733" y="8053809"/>
            <a:ext cx="13099661" cy="1366266"/>
            <a:chOff x="0" y="0"/>
            <a:chExt cx="9882573" cy="1030731"/>
          </a:xfrm>
        </p:grpSpPr>
        <p:sp>
          <p:nvSpPr>
            <p:cNvPr name="Freeform 20" id="20"/>
            <p:cNvSpPr/>
            <p:nvPr/>
          </p:nvSpPr>
          <p:spPr>
            <a:xfrm flipH="false" flipV="false" rot="0">
              <a:off x="0" y="0"/>
              <a:ext cx="9882573" cy="1030731"/>
            </a:xfrm>
            <a:custGeom>
              <a:avLst/>
              <a:gdLst/>
              <a:ahLst/>
              <a:cxnLst/>
              <a:rect r="r" b="b" t="t" l="l"/>
              <a:pathLst>
                <a:path h="1030731" w="9882573">
                  <a:moveTo>
                    <a:pt x="17730" y="0"/>
                  </a:moveTo>
                  <a:lnTo>
                    <a:pt x="9864843" y="0"/>
                  </a:lnTo>
                  <a:cubicBezTo>
                    <a:pt x="9874634" y="0"/>
                    <a:pt x="9882573" y="7938"/>
                    <a:pt x="9882573" y="17730"/>
                  </a:cubicBezTo>
                  <a:lnTo>
                    <a:pt x="9882573" y="1013001"/>
                  </a:lnTo>
                  <a:cubicBezTo>
                    <a:pt x="9882573" y="1017703"/>
                    <a:pt x="9880705" y="1022213"/>
                    <a:pt x="9877380" y="1025538"/>
                  </a:cubicBezTo>
                  <a:cubicBezTo>
                    <a:pt x="9874055" y="1028863"/>
                    <a:pt x="9869545" y="1030731"/>
                    <a:pt x="9864843" y="1030731"/>
                  </a:cubicBezTo>
                  <a:lnTo>
                    <a:pt x="17730" y="1030731"/>
                  </a:lnTo>
                  <a:cubicBezTo>
                    <a:pt x="13028" y="1030731"/>
                    <a:pt x="8518" y="1028863"/>
                    <a:pt x="5193" y="1025538"/>
                  </a:cubicBezTo>
                  <a:cubicBezTo>
                    <a:pt x="1868" y="1022213"/>
                    <a:pt x="0" y="1017703"/>
                    <a:pt x="0" y="1013001"/>
                  </a:cubicBezTo>
                  <a:lnTo>
                    <a:pt x="0" y="17730"/>
                  </a:lnTo>
                  <a:cubicBezTo>
                    <a:pt x="0" y="13028"/>
                    <a:pt x="1868" y="8518"/>
                    <a:pt x="5193" y="5193"/>
                  </a:cubicBezTo>
                  <a:cubicBezTo>
                    <a:pt x="8518" y="1868"/>
                    <a:pt x="13028" y="0"/>
                    <a:pt x="17730" y="0"/>
                  </a:cubicBezTo>
                  <a:close/>
                </a:path>
              </a:pathLst>
            </a:custGeom>
            <a:solidFill>
              <a:srgbClr val="F4F4F4"/>
            </a:solidFill>
            <a:ln cap="rnd">
              <a:noFill/>
              <a:prstDash val="sysDot"/>
              <a:round/>
            </a:ln>
          </p:spPr>
        </p:sp>
        <p:sp>
          <p:nvSpPr>
            <p:cNvPr name="TextBox 21" id="21"/>
            <p:cNvSpPr txBox="true"/>
            <p:nvPr/>
          </p:nvSpPr>
          <p:spPr>
            <a:xfrm>
              <a:off x="0" y="-76200"/>
              <a:ext cx="9882573" cy="1106931"/>
            </a:xfrm>
            <a:prstGeom prst="rect">
              <a:avLst/>
            </a:prstGeom>
          </p:spPr>
          <p:txBody>
            <a:bodyPr anchor="ctr" rtlCol="false" tIns="190500" lIns="190500" bIns="190500" rIns="190500"/>
            <a:lstStyle/>
            <a:p>
              <a:pPr algn="l">
                <a:lnSpc>
                  <a:spcPts val="4200"/>
                </a:lnSpc>
              </a:pPr>
              <a:r>
                <a:rPr lang="en-US" b="true" sz="3000">
                  <a:solidFill>
                    <a:srgbClr val="2A2E3A"/>
                  </a:solidFill>
                  <a:latin typeface="Helios Bold"/>
                  <a:ea typeface="Helios Bold"/>
                  <a:cs typeface="Helios Bold"/>
                  <a:sym typeface="Helios Bold"/>
                </a:rPr>
                <a:t>The worst average SLA compliance rates were on turnover dates and collection dates.</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418499" y="3091873"/>
            <a:ext cx="840801" cy="84079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2559" r="0" b="-22559"/>
              </a:stretch>
            </a:blipFill>
          </p:spPr>
        </p:sp>
      </p:grpSp>
      <p:grpSp>
        <p:nvGrpSpPr>
          <p:cNvPr name="Group 7" id="7"/>
          <p:cNvGrpSpPr/>
          <p:nvPr/>
        </p:nvGrpSpPr>
        <p:grpSpPr>
          <a:xfrm rot="0">
            <a:off x="16418499" y="2060287"/>
            <a:ext cx="840801" cy="8407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7901" r="0" b="-17901"/>
              </a:stretch>
            </a:blipFill>
          </p:spPr>
        </p:sp>
      </p:grpSp>
      <p:grpSp>
        <p:nvGrpSpPr>
          <p:cNvPr name="Group 9" id="9"/>
          <p:cNvGrpSpPr/>
          <p:nvPr/>
        </p:nvGrpSpPr>
        <p:grpSpPr>
          <a:xfrm rot="0">
            <a:off x="9682487" y="1449099"/>
            <a:ext cx="2506383" cy="1451986"/>
            <a:chOff x="0" y="0"/>
            <a:chExt cx="1035847" cy="600082"/>
          </a:xfrm>
        </p:grpSpPr>
        <p:sp>
          <p:nvSpPr>
            <p:cNvPr name="Freeform 10" id="10"/>
            <p:cNvSpPr/>
            <p:nvPr/>
          </p:nvSpPr>
          <p:spPr>
            <a:xfrm flipH="false" flipV="false" rot="0">
              <a:off x="0" y="0"/>
              <a:ext cx="1035847" cy="600082"/>
            </a:xfrm>
            <a:custGeom>
              <a:avLst/>
              <a:gdLst/>
              <a:ahLst/>
              <a:cxnLst/>
              <a:rect r="r" b="b" t="t" l="l"/>
              <a:pathLst>
                <a:path h="600082" w="1035847">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718BAB"/>
            </a:solidFill>
          </p:spPr>
        </p:sp>
        <p:sp>
          <p:nvSpPr>
            <p:cNvPr name="TextBox 11" id="11"/>
            <p:cNvSpPr txBox="true"/>
            <p:nvPr/>
          </p:nvSpPr>
          <p:spPr>
            <a:xfrm>
              <a:off x="0" y="-38100"/>
              <a:ext cx="1035847" cy="638182"/>
            </a:xfrm>
            <a:prstGeom prst="rect">
              <a:avLst/>
            </a:prstGeom>
          </p:spPr>
          <p:txBody>
            <a:bodyPr anchor="ctr" rtlCol="false" tIns="254000" lIns="254000" bIns="254000" rIns="254000"/>
            <a:lstStyle/>
            <a:p>
              <a:pPr algn="ctr">
                <a:lnSpc>
                  <a:spcPts val="2100"/>
                </a:lnSpc>
              </a:pPr>
              <a:r>
                <a:rPr lang="en-US" sz="1500">
                  <a:solidFill>
                    <a:srgbClr val="2A2E3A"/>
                  </a:solidFill>
                  <a:latin typeface="Helios"/>
                  <a:ea typeface="Helios"/>
                  <a:cs typeface="Helios"/>
                  <a:sym typeface="Helios"/>
                </a:rPr>
                <a:t>Data Cleaning</a:t>
              </a:r>
            </a:p>
          </p:txBody>
        </p:sp>
      </p:grpSp>
      <p:grpSp>
        <p:nvGrpSpPr>
          <p:cNvPr name="Group 12" id="12"/>
          <p:cNvGrpSpPr/>
          <p:nvPr/>
        </p:nvGrpSpPr>
        <p:grpSpPr>
          <a:xfrm rot="0">
            <a:off x="6442264" y="2138847"/>
            <a:ext cx="2109563" cy="21095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CFE1"/>
            </a:solidFill>
          </p:spPr>
        </p:sp>
        <p:sp>
          <p:nvSpPr>
            <p:cNvPr name="TextBox 14" id="14"/>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r>
                <a:rPr lang="en-US" sz="1500">
                  <a:solidFill>
                    <a:srgbClr val="2A2E3A"/>
                  </a:solidFill>
                  <a:latin typeface="Helios"/>
                  <a:ea typeface="Helios"/>
                  <a:cs typeface="Helios"/>
                  <a:sym typeface="Helios"/>
                </a:rPr>
                <a:t>Data Visualization</a:t>
              </a:r>
            </a:p>
          </p:txBody>
        </p:sp>
      </p:grpSp>
      <p:grpSp>
        <p:nvGrpSpPr>
          <p:cNvPr name="Group 15" id="15"/>
          <p:cNvGrpSpPr/>
          <p:nvPr/>
        </p:nvGrpSpPr>
        <p:grpSpPr>
          <a:xfrm rot="0">
            <a:off x="7076645" y="1718448"/>
            <a:ext cx="840801" cy="840798"/>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17" id="17"/>
          <p:cNvGrpSpPr/>
          <p:nvPr/>
        </p:nvGrpSpPr>
        <p:grpSpPr>
          <a:xfrm rot="0">
            <a:off x="16418499" y="1028989"/>
            <a:ext cx="840801" cy="840798"/>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19" id="19"/>
          <p:cNvGrpSpPr/>
          <p:nvPr/>
        </p:nvGrpSpPr>
        <p:grpSpPr>
          <a:xfrm rot="0">
            <a:off x="16418499" y="5096777"/>
            <a:ext cx="840801" cy="840798"/>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5280" r="0" b="-5280"/>
              </a:stretch>
            </a:blipFill>
          </p:spPr>
        </p:sp>
      </p:grpSp>
      <p:grpSp>
        <p:nvGrpSpPr>
          <p:cNvPr name="Group 21" id="21"/>
          <p:cNvGrpSpPr/>
          <p:nvPr/>
        </p:nvGrpSpPr>
        <p:grpSpPr>
          <a:xfrm rot="0">
            <a:off x="10515278" y="1028700"/>
            <a:ext cx="840801" cy="840798"/>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5280" r="0" b="-5280"/>
              </a:stretch>
            </a:blipFill>
          </p:spPr>
        </p:sp>
      </p:grpSp>
      <p:grpSp>
        <p:nvGrpSpPr>
          <p:cNvPr name="Group 23" id="23"/>
          <p:cNvGrpSpPr/>
          <p:nvPr/>
        </p:nvGrpSpPr>
        <p:grpSpPr>
          <a:xfrm rot="0">
            <a:off x="3113918" y="3420920"/>
            <a:ext cx="3086100" cy="30861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18BAB"/>
            </a:solidFill>
          </p:spPr>
        </p:sp>
        <p:sp>
          <p:nvSpPr>
            <p:cNvPr name="TextBox 25" id="25"/>
            <p:cNvSpPr txBox="true"/>
            <p:nvPr/>
          </p:nvSpPr>
          <p:spPr>
            <a:xfrm>
              <a:off x="139700" y="101600"/>
              <a:ext cx="533400" cy="571500"/>
            </a:xfrm>
            <a:prstGeom prst="rect">
              <a:avLst/>
            </a:prstGeom>
          </p:spPr>
          <p:txBody>
            <a:bodyPr anchor="ctr" rtlCol="false" tIns="50800" lIns="50800" bIns="50800" rIns="50800"/>
            <a:lstStyle/>
            <a:p>
              <a:pPr algn="ctr">
                <a:lnSpc>
                  <a:spcPts val="2100"/>
                </a:lnSpc>
              </a:pPr>
              <a:r>
                <a:rPr lang="en-US" sz="1500">
                  <a:solidFill>
                    <a:srgbClr val="000000"/>
                  </a:solidFill>
                  <a:latin typeface="Helios"/>
                  <a:ea typeface="Helios"/>
                  <a:cs typeface="Helios"/>
                  <a:sym typeface="Helios"/>
                </a:rPr>
                <a:t>Find Datasets</a:t>
              </a:r>
            </a:p>
          </p:txBody>
        </p:sp>
      </p:grpSp>
      <p:grpSp>
        <p:nvGrpSpPr>
          <p:cNvPr name="Group 26" id="26"/>
          <p:cNvGrpSpPr/>
          <p:nvPr/>
        </p:nvGrpSpPr>
        <p:grpSpPr>
          <a:xfrm rot="0">
            <a:off x="3816167" y="3502096"/>
            <a:ext cx="840801" cy="840798"/>
            <a:chOff x="0" y="0"/>
            <a:chExt cx="6350000" cy="6349975"/>
          </a:xfrm>
        </p:grpSpPr>
        <p:sp>
          <p:nvSpPr>
            <p:cNvPr name="Freeform 27" id="2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7901" r="0" b="-17901"/>
              </a:stretch>
            </a:blipFill>
          </p:spPr>
        </p:sp>
      </p:grpSp>
      <p:grpSp>
        <p:nvGrpSpPr>
          <p:cNvPr name="Group 28" id="28"/>
          <p:cNvGrpSpPr/>
          <p:nvPr/>
        </p:nvGrpSpPr>
        <p:grpSpPr>
          <a:xfrm rot="0">
            <a:off x="11768470" y="3553727"/>
            <a:ext cx="3086100" cy="1543050"/>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C0CFE1"/>
            </a:solidFill>
          </p:spPr>
        </p:sp>
        <p:sp>
          <p:nvSpPr>
            <p:cNvPr name="TextBox 30" id="30"/>
            <p:cNvSpPr txBox="true"/>
            <p:nvPr/>
          </p:nvSpPr>
          <p:spPr>
            <a:xfrm>
              <a:off x="152400" y="-38100"/>
              <a:ext cx="508000" cy="444500"/>
            </a:xfrm>
            <a:prstGeom prst="rect">
              <a:avLst/>
            </a:prstGeom>
          </p:spPr>
          <p:txBody>
            <a:bodyPr anchor="ctr" rtlCol="false" tIns="50800" lIns="50800" bIns="50800" rIns="50800"/>
            <a:lstStyle/>
            <a:p>
              <a:pPr algn="ctr">
                <a:lnSpc>
                  <a:spcPts val="2100"/>
                </a:lnSpc>
              </a:pPr>
              <a:r>
                <a:rPr lang="en-US" sz="1500">
                  <a:solidFill>
                    <a:srgbClr val="000000"/>
                  </a:solidFill>
                  <a:latin typeface="Helios"/>
                  <a:ea typeface="Helios"/>
                  <a:cs typeface="Helios"/>
                  <a:sym typeface="Helios"/>
                </a:rPr>
                <a:t>Presintation</a:t>
              </a:r>
            </a:p>
          </p:txBody>
        </p:sp>
      </p:grpSp>
      <p:grpSp>
        <p:nvGrpSpPr>
          <p:cNvPr name="Group 31" id="31"/>
          <p:cNvGrpSpPr/>
          <p:nvPr/>
        </p:nvGrpSpPr>
        <p:grpSpPr>
          <a:xfrm rot="0">
            <a:off x="14434169" y="3904853"/>
            <a:ext cx="840801" cy="840798"/>
            <a:chOff x="0" y="0"/>
            <a:chExt cx="6350000" cy="6349975"/>
          </a:xfrm>
        </p:grpSpPr>
        <p:sp>
          <p:nvSpPr>
            <p:cNvPr name="Freeform 32" id="3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265" r="0" b="-16265"/>
              </a:stretch>
            </a:blipFill>
          </p:spPr>
        </p:sp>
      </p:grpSp>
      <p:grpSp>
        <p:nvGrpSpPr>
          <p:cNvPr name="Group 33" id="33"/>
          <p:cNvGrpSpPr/>
          <p:nvPr/>
        </p:nvGrpSpPr>
        <p:grpSpPr>
          <a:xfrm rot="0">
            <a:off x="16418499" y="4123172"/>
            <a:ext cx="840801" cy="840798"/>
            <a:chOff x="0" y="0"/>
            <a:chExt cx="6350000" cy="6349975"/>
          </a:xfrm>
        </p:grpSpPr>
        <p:sp>
          <p:nvSpPr>
            <p:cNvPr name="Freeform 34" id="3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265" r="0" b="-16265"/>
              </a:stretch>
            </a:blipFill>
          </p:spPr>
        </p:sp>
      </p:grpSp>
      <p:grpSp>
        <p:nvGrpSpPr>
          <p:cNvPr name="Group 35" id="35"/>
          <p:cNvGrpSpPr/>
          <p:nvPr/>
        </p:nvGrpSpPr>
        <p:grpSpPr>
          <a:xfrm rot="0">
            <a:off x="11348069" y="3828011"/>
            <a:ext cx="840801" cy="840798"/>
            <a:chOff x="0" y="0"/>
            <a:chExt cx="6350000" cy="6349975"/>
          </a:xfrm>
        </p:grpSpPr>
        <p:sp>
          <p:nvSpPr>
            <p:cNvPr name="Freeform 36" id="3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2559" r="0" b="-22559"/>
              </a:stretch>
            </a:blipFill>
          </p:spPr>
        </p:sp>
      </p:grpSp>
      <p:grpSp>
        <p:nvGrpSpPr>
          <p:cNvPr name="Group 37" id="37"/>
          <p:cNvGrpSpPr/>
          <p:nvPr/>
        </p:nvGrpSpPr>
        <p:grpSpPr>
          <a:xfrm rot="0">
            <a:off x="8269980" y="5517176"/>
            <a:ext cx="3086100" cy="3086100"/>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solidFill>
              <a:srgbClr val="718BAB"/>
            </a:solidFill>
          </p:spPr>
        </p:sp>
        <p:sp>
          <p:nvSpPr>
            <p:cNvPr name="TextBox 39" id="39"/>
            <p:cNvSpPr txBox="true"/>
            <p:nvPr/>
          </p:nvSpPr>
          <p:spPr>
            <a:xfrm>
              <a:off x="127000" y="165100"/>
              <a:ext cx="558800" cy="596900"/>
            </a:xfrm>
            <a:prstGeom prst="rect">
              <a:avLst/>
            </a:prstGeom>
          </p:spPr>
          <p:txBody>
            <a:bodyPr anchor="ctr" rtlCol="false" tIns="50800" lIns="50800" bIns="50800" rIns="50800"/>
            <a:lstStyle/>
            <a:p>
              <a:pPr algn="ctr">
                <a:lnSpc>
                  <a:spcPts val="2100"/>
                </a:lnSpc>
              </a:pPr>
              <a:r>
                <a:rPr lang="en-US" sz="1500">
                  <a:solidFill>
                    <a:srgbClr val="000000"/>
                  </a:solidFill>
                  <a:latin typeface="Helios"/>
                  <a:ea typeface="Helios"/>
                  <a:cs typeface="Helios"/>
                  <a:sym typeface="Helios"/>
                </a:rPr>
                <a:t>Analysis </a:t>
              </a:r>
            </a:p>
          </p:txBody>
        </p:sp>
      </p:grpSp>
      <p:sp>
        <p:nvSpPr>
          <p:cNvPr name="TextBox 40" id="40"/>
          <p:cNvSpPr txBox="true"/>
          <p:nvPr/>
        </p:nvSpPr>
        <p:spPr>
          <a:xfrm rot="0">
            <a:off x="1028700" y="962025"/>
            <a:ext cx="5171318" cy="1641474"/>
          </a:xfrm>
          <a:prstGeom prst="rect">
            <a:avLst/>
          </a:prstGeom>
        </p:spPr>
        <p:txBody>
          <a:bodyPr anchor="t" rtlCol="false" tIns="0" lIns="0" bIns="0" rIns="0">
            <a:spAutoFit/>
          </a:bodyPr>
          <a:lstStyle/>
          <a:p>
            <a:pPr algn="l">
              <a:lnSpc>
                <a:spcPts val="6500"/>
              </a:lnSpc>
            </a:pPr>
            <a:r>
              <a:rPr lang="en-US" b="true" sz="5000">
                <a:solidFill>
                  <a:srgbClr val="2A2E3A"/>
                </a:solidFill>
                <a:latin typeface="Klein Bold"/>
                <a:ea typeface="Klein Bold"/>
                <a:cs typeface="Klein Bold"/>
                <a:sym typeface="Klein Bold"/>
              </a:rPr>
              <a:t>Collaborate on a Whiteboard</a:t>
            </a:r>
          </a:p>
        </p:txBody>
      </p:sp>
      <p:grpSp>
        <p:nvGrpSpPr>
          <p:cNvPr name="Group 41" id="41"/>
          <p:cNvGrpSpPr/>
          <p:nvPr/>
        </p:nvGrpSpPr>
        <p:grpSpPr>
          <a:xfrm rot="0">
            <a:off x="9392629" y="5143500"/>
            <a:ext cx="840801" cy="840798"/>
            <a:chOff x="0" y="0"/>
            <a:chExt cx="6350000" cy="6349975"/>
          </a:xfrm>
        </p:grpSpPr>
        <p:sp>
          <p:nvSpPr>
            <p:cNvPr name="Freeform 42" id="4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43" id="43"/>
          <p:cNvGrpSpPr/>
          <p:nvPr/>
        </p:nvGrpSpPr>
        <p:grpSpPr>
          <a:xfrm rot="0">
            <a:off x="10935679" y="6219428"/>
            <a:ext cx="840801" cy="840798"/>
            <a:chOff x="0" y="0"/>
            <a:chExt cx="6350000" cy="6349975"/>
          </a:xfrm>
        </p:grpSpPr>
        <p:sp>
          <p:nvSpPr>
            <p:cNvPr name="Freeform 44" id="4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7901" r="0" b="-17901"/>
              </a:stretch>
            </a:blipFill>
          </p:spPr>
        </p:sp>
      </p:grpSp>
      <p:grpSp>
        <p:nvGrpSpPr>
          <p:cNvPr name="Group 45" id="45"/>
          <p:cNvGrpSpPr/>
          <p:nvPr/>
        </p:nvGrpSpPr>
        <p:grpSpPr>
          <a:xfrm rot="0">
            <a:off x="7849579" y="6219428"/>
            <a:ext cx="840801" cy="840798"/>
            <a:chOff x="0" y="0"/>
            <a:chExt cx="6350000" cy="6349975"/>
          </a:xfrm>
        </p:grpSpPr>
        <p:sp>
          <p:nvSpPr>
            <p:cNvPr name="Freeform 46" id="4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2559" r="0" b="-22559"/>
              </a:stretch>
            </a:blipFill>
          </p:spPr>
        </p:sp>
      </p:grpSp>
      <p:grpSp>
        <p:nvGrpSpPr>
          <p:cNvPr name="Group 47" id="47"/>
          <p:cNvGrpSpPr/>
          <p:nvPr/>
        </p:nvGrpSpPr>
        <p:grpSpPr>
          <a:xfrm rot="0">
            <a:off x="10233430" y="8182877"/>
            <a:ext cx="840801" cy="840798"/>
            <a:chOff x="0" y="0"/>
            <a:chExt cx="6350000" cy="6349975"/>
          </a:xfrm>
        </p:grpSpPr>
        <p:sp>
          <p:nvSpPr>
            <p:cNvPr name="Freeform 48" id="4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265" r="0" b="-16265"/>
              </a:stretch>
            </a:blipFill>
          </p:spPr>
        </p:sp>
      </p:grpSp>
      <p:grpSp>
        <p:nvGrpSpPr>
          <p:cNvPr name="Group 49" id="49"/>
          <p:cNvGrpSpPr/>
          <p:nvPr/>
        </p:nvGrpSpPr>
        <p:grpSpPr>
          <a:xfrm rot="0">
            <a:off x="8551828" y="8182877"/>
            <a:ext cx="840801" cy="840798"/>
            <a:chOff x="0" y="0"/>
            <a:chExt cx="6350000" cy="6349975"/>
          </a:xfrm>
        </p:grpSpPr>
        <p:sp>
          <p:nvSpPr>
            <p:cNvPr name="Freeform 50" id="5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5280" r="0" b="-528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9283310" y="-2113117"/>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67802" y="-695325"/>
            <a:ext cx="12417410" cy="11560608"/>
            <a:chOff x="0" y="0"/>
            <a:chExt cx="6350000" cy="5911850"/>
          </a:xfrm>
        </p:grpSpPr>
        <p:sp>
          <p:nvSpPr>
            <p:cNvPr name="Freeform 4" id="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alphaModFix amt="90000"/>
              </a:blip>
              <a:stretch>
                <a:fillRect l="-19842" t="0" r="-19842" b="0"/>
              </a:stretch>
            </a:blipFill>
          </p:spPr>
        </p:sp>
      </p:grpSp>
      <p:sp>
        <p:nvSpPr>
          <p:cNvPr name="TextBox 5" id="5"/>
          <p:cNvSpPr txBox="true"/>
          <p:nvPr/>
        </p:nvSpPr>
        <p:spPr>
          <a:xfrm rot="0">
            <a:off x="3102631" y="4535487"/>
            <a:ext cx="5837845" cy="1139825"/>
          </a:xfrm>
          <a:prstGeom prst="rect">
            <a:avLst/>
          </a:prstGeom>
        </p:spPr>
        <p:txBody>
          <a:bodyPr anchor="t" rtlCol="false" tIns="0" lIns="0" bIns="0" rIns="0">
            <a:spAutoFit/>
          </a:bodyPr>
          <a:lstStyle/>
          <a:p>
            <a:pPr algn="l">
              <a:lnSpc>
                <a:spcPts val="9099"/>
              </a:lnSpc>
            </a:pPr>
            <a:r>
              <a:rPr lang="en-US" sz="6999" b="true">
                <a:solidFill>
                  <a:srgbClr val="718BAB"/>
                </a:solidFill>
                <a:latin typeface="Klein Bold"/>
                <a:ea typeface="Klein Bold"/>
                <a:cs typeface="Klein Bold"/>
                <a:sym typeface="Klein Bold"/>
              </a:rPr>
              <a:t>Thank </a:t>
            </a:r>
            <a:r>
              <a:rPr lang="en-US" sz="6999" b="true">
                <a:solidFill>
                  <a:srgbClr val="2A2E3A"/>
                </a:solidFill>
                <a:latin typeface="Klein Bold"/>
                <a:ea typeface="Klein Bold"/>
                <a:cs typeface="Klein Bold"/>
                <a:sym typeface="Klein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43941" y="631345"/>
            <a:ext cx="4315495" cy="4315495"/>
            <a:chOff x="0" y="0"/>
            <a:chExt cx="5753993" cy="5753993"/>
          </a:xfrm>
        </p:grpSpPr>
        <p:sp>
          <p:nvSpPr>
            <p:cNvPr name="Freeform 3" id="3"/>
            <p:cNvSpPr/>
            <p:nvPr/>
          </p:nvSpPr>
          <p:spPr>
            <a:xfrm flipH="false" flipV="false" rot="-1200957">
              <a:off x="632638" y="63263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4058" y="57405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90160" y="1433666"/>
            <a:ext cx="2623055" cy="2710851"/>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1676" t="0" r="-1676" b="0"/>
              </a:stretch>
            </a:blipFill>
          </p:spPr>
        </p:sp>
      </p:grpSp>
      <p:grpSp>
        <p:nvGrpSpPr>
          <p:cNvPr name="Group 7" id="7"/>
          <p:cNvGrpSpPr/>
          <p:nvPr/>
        </p:nvGrpSpPr>
        <p:grpSpPr>
          <a:xfrm rot="0">
            <a:off x="7810016" y="3022559"/>
            <a:ext cx="2613817" cy="1358812"/>
            <a:chOff x="0" y="0"/>
            <a:chExt cx="3874830" cy="2014358"/>
          </a:xfrm>
        </p:grpSpPr>
        <p:sp>
          <p:nvSpPr>
            <p:cNvPr name="Freeform 8" id="8"/>
            <p:cNvSpPr/>
            <p:nvPr/>
          </p:nvSpPr>
          <p:spPr>
            <a:xfrm flipH="false" flipV="false" rot="0">
              <a:off x="0" y="0"/>
              <a:ext cx="3874830" cy="2014358"/>
            </a:xfrm>
            <a:custGeom>
              <a:avLst/>
              <a:gdLst/>
              <a:ahLst/>
              <a:cxnLst/>
              <a:rect r="r" b="b" t="t" l="l"/>
              <a:pathLst>
                <a:path h="2014358" w="3874830">
                  <a:moveTo>
                    <a:pt x="88858" y="0"/>
                  </a:moveTo>
                  <a:lnTo>
                    <a:pt x="3785972" y="0"/>
                  </a:lnTo>
                  <a:cubicBezTo>
                    <a:pt x="3835047" y="0"/>
                    <a:pt x="3874830" y="39783"/>
                    <a:pt x="3874830" y="88858"/>
                  </a:cubicBezTo>
                  <a:lnTo>
                    <a:pt x="3874830" y="1925501"/>
                  </a:lnTo>
                  <a:cubicBezTo>
                    <a:pt x="3874830" y="1974576"/>
                    <a:pt x="3835047" y="2014358"/>
                    <a:pt x="3785972" y="2014358"/>
                  </a:cubicBezTo>
                  <a:lnTo>
                    <a:pt x="88858" y="2014358"/>
                  </a:lnTo>
                  <a:cubicBezTo>
                    <a:pt x="39783" y="2014358"/>
                    <a:pt x="0" y="1974576"/>
                    <a:pt x="0" y="1925501"/>
                  </a:cubicBezTo>
                  <a:lnTo>
                    <a:pt x="0" y="88858"/>
                  </a:lnTo>
                  <a:cubicBezTo>
                    <a:pt x="0" y="39783"/>
                    <a:pt x="39783" y="0"/>
                    <a:pt x="88858" y="0"/>
                  </a:cubicBezTo>
                  <a:close/>
                </a:path>
              </a:pathLst>
            </a:custGeom>
            <a:solidFill>
              <a:srgbClr val="F4F4F4"/>
            </a:solidFill>
            <a:ln cap="rnd">
              <a:noFill/>
              <a:prstDash val="sysDot"/>
              <a:round/>
            </a:ln>
          </p:spPr>
        </p:sp>
        <p:sp>
          <p:nvSpPr>
            <p:cNvPr name="TextBox 9" id="9"/>
            <p:cNvSpPr txBox="true"/>
            <p:nvPr/>
          </p:nvSpPr>
          <p:spPr>
            <a:xfrm>
              <a:off x="0" y="-47625"/>
              <a:ext cx="3874830" cy="2061983"/>
            </a:xfrm>
            <a:prstGeom prst="rect">
              <a:avLst/>
            </a:prstGeom>
          </p:spPr>
          <p:txBody>
            <a:bodyPr anchor="ctr" rtlCol="false" tIns="254000" lIns="254000" bIns="254000" rIns="254000"/>
            <a:lstStyle/>
            <a:p>
              <a:pPr algn="l">
                <a:lnSpc>
                  <a:spcPts val="2800"/>
                </a:lnSpc>
              </a:pPr>
              <a:r>
                <a:rPr lang="en-US" sz="2000">
                  <a:solidFill>
                    <a:srgbClr val="2A2E3A"/>
                  </a:solidFill>
                  <a:latin typeface="Helios"/>
                  <a:ea typeface="Helios"/>
                  <a:cs typeface="Helios"/>
                  <a:sym typeface="Helios"/>
                </a:rPr>
                <a:t>Zeinab Sharaf</a:t>
              </a:r>
            </a:p>
            <a:p>
              <a:pPr algn="l">
                <a:lnSpc>
                  <a:spcPts val="2100"/>
                </a:lnSpc>
              </a:pPr>
              <a:r>
                <a:rPr lang="en-US" sz="1500">
                  <a:solidFill>
                    <a:srgbClr val="2A2E3A"/>
                  </a:solidFill>
                  <a:latin typeface="Helios"/>
                  <a:ea typeface="Helios"/>
                  <a:cs typeface="Helios"/>
                  <a:sym typeface="Helios"/>
                </a:rPr>
                <a:t>Team Leader</a:t>
              </a:r>
            </a:p>
            <a:p>
              <a:pPr algn="l">
                <a:lnSpc>
                  <a:spcPts val="2100"/>
                </a:lnSpc>
              </a:pPr>
              <a:r>
                <a:rPr lang="en-US" sz="1500">
                  <a:solidFill>
                    <a:srgbClr val="2A2E3A"/>
                  </a:solidFill>
                  <a:latin typeface="Helios"/>
                  <a:ea typeface="Helios"/>
                  <a:cs typeface="Helios"/>
                  <a:sym typeface="Helios"/>
                </a:rPr>
                <a:t>Data Analyst &amp; Engineer</a:t>
              </a:r>
            </a:p>
          </p:txBody>
        </p:sp>
      </p:grpSp>
      <p:sp>
        <p:nvSpPr>
          <p:cNvPr name="Freeform 10" id="10"/>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5"/>
            <a:stretch>
              <a:fillRect l="0" t="0" r="0" b="0"/>
            </a:stretch>
          </a:blipFill>
        </p:spPr>
      </p:sp>
      <p:grpSp>
        <p:nvGrpSpPr>
          <p:cNvPr name="Group 11" id="11"/>
          <p:cNvGrpSpPr/>
          <p:nvPr/>
        </p:nvGrpSpPr>
        <p:grpSpPr>
          <a:xfrm rot="0">
            <a:off x="2949291" y="4093828"/>
            <a:ext cx="4315495" cy="4315495"/>
            <a:chOff x="0" y="0"/>
            <a:chExt cx="5753993" cy="5753993"/>
          </a:xfrm>
        </p:grpSpPr>
        <p:sp>
          <p:nvSpPr>
            <p:cNvPr name="Freeform 12" id="12"/>
            <p:cNvSpPr/>
            <p:nvPr/>
          </p:nvSpPr>
          <p:spPr>
            <a:xfrm flipH="false" flipV="false" rot="-1200957">
              <a:off x="632638" y="63263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74058" y="57405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4" id="14"/>
          <p:cNvGrpSpPr/>
          <p:nvPr/>
        </p:nvGrpSpPr>
        <p:grpSpPr>
          <a:xfrm rot="0">
            <a:off x="6837666" y="4144518"/>
            <a:ext cx="4315495" cy="4315495"/>
            <a:chOff x="0" y="0"/>
            <a:chExt cx="5753993" cy="5753993"/>
          </a:xfrm>
        </p:grpSpPr>
        <p:sp>
          <p:nvSpPr>
            <p:cNvPr name="Freeform 15" id="15"/>
            <p:cNvSpPr/>
            <p:nvPr/>
          </p:nvSpPr>
          <p:spPr>
            <a:xfrm flipH="false" flipV="false" rot="-1200957">
              <a:off x="632638" y="63263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574058" y="57405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10726041" y="4035425"/>
            <a:ext cx="4315495" cy="4315495"/>
            <a:chOff x="0" y="0"/>
            <a:chExt cx="5753993" cy="5753993"/>
          </a:xfrm>
        </p:grpSpPr>
        <p:sp>
          <p:nvSpPr>
            <p:cNvPr name="Freeform 18" id="18"/>
            <p:cNvSpPr/>
            <p:nvPr/>
          </p:nvSpPr>
          <p:spPr>
            <a:xfrm flipH="false" flipV="false" rot="-1200957">
              <a:off x="632638" y="63263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74058" y="57405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14288494" y="4035425"/>
            <a:ext cx="4315495" cy="4315495"/>
            <a:chOff x="0" y="0"/>
            <a:chExt cx="5753993" cy="5753993"/>
          </a:xfrm>
        </p:grpSpPr>
        <p:sp>
          <p:nvSpPr>
            <p:cNvPr name="Freeform 21" id="21"/>
            <p:cNvSpPr/>
            <p:nvPr/>
          </p:nvSpPr>
          <p:spPr>
            <a:xfrm flipH="false" flipV="false" rot="-1200957">
              <a:off x="632638" y="63263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574058" y="574058"/>
              <a:ext cx="4488717" cy="4488717"/>
            </a:xfrm>
            <a:custGeom>
              <a:avLst/>
              <a:gdLst/>
              <a:ahLst/>
              <a:cxnLst/>
              <a:rect r="r" b="b" t="t" l="l"/>
              <a:pathLst>
                <a:path h="4488717" w="4488717">
                  <a:moveTo>
                    <a:pt x="0" y="0"/>
                  </a:moveTo>
                  <a:lnTo>
                    <a:pt x="4488717" y="0"/>
                  </a:lnTo>
                  <a:lnTo>
                    <a:pt x="4488717" y="4488717"/>
                  </a:lnTo>
                  <a:lnTo>
                    <a:pt x="0" y="4488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3" id="23"/>
          <p:cNvGrpSpPr/>
          <p:nvPr/>
        </p:nvGrpSpPr>
        <p:grpSpPr>
          <a:xfrm rot="0">
            <a:off x="3795511" y="7899488"/>
            <a:ext cx="2613817" cy="1358812"/>
            <a:chOff x="0" y="0"/>
            <a:chExt cx="3874830" cy="2014358"/>
          </a:xfrm>
        </p:grpSpPr>
        <p:sp>
          <p:nvSpPr>
            <p:cNvPr name="Freeform 24" id="24"/>
            <p:cNvSpPr/>
            <p:nvPr/>
          </p:nvSpPr>
          <p:spPr>
            <a:xfrm flipH="false" flipV="false" rot="0">
              <a:off x="0" y="0"/>
              <a:ext cx="3874830" cy="2014358"/>
            </a:xfrm>
            <a:custGeom>
              <a:avLst/>
              <a:gdLst/>
              <a:ahLst/>
              <a:cxnLst/>
              <a:rect r="r" b="b" t="t" l="l"/>
              <a:pathLst>
                <a:path h="2014358" w="3874830">
                  <a:moveTo>
                    <a:pt x="88858" y="0"/>
                  </a:moveTo>
                  <a:lnTo>
                    <a:pt x="3785972" y="0"/>
                  </a:lnTo>
                  <a:cubicBezTo>
                    <a:pt x="3835047" y="0"/>
                    <a:pt x="3874830" y="39783"/>
                    <a:pt x="3874830" y="88858"/>
                  </a:cubicBezTo>
                  <a:lnTo>
                    <a:pt x="3874830" y="1925501"/>
                  </a:lnTo>
                  <a:cubicBezTo>
                    <a:pt x="3874830" y="1974576"/>
                    <a:pt x="3835047" y="2014358"/>
                    <a:pt x="3785972" y="2014358"/>
                  </a:cubicBezTo>
                  <a:lnTo>
                    <a:pt x="88858" y="2014358"/>
                  </a:lnTo>
                  <a:cubicBezTo>
                    <a:pt x="39783" y="2014358"/>
                    <a:pt x="0" y="1974576"/>
                    <a:pt x="0" y="1925501"/>
                  </a:cubicBezTo>
                  <a:lnTo>
                    <a:pt x="0" y="88858"/>
                  </a:lnTo>
                  <a:cubicBezTo>
                    <a:pt x="0" y="39783"/>
                    <a:pt x="39783" y="0"/>
                    <a:pt x="88858" y="0"/>
                  </a:cubicBezTo>
                  <a:close/>
                </a:path>
              </a:pathLst>
            </a:custGeom>
            <a:solidFill>
              <a:srgbClr val="F4F4F4"/>
            </a:solidFill>
            <a:ln cap="rnd">
              <a:noFill/>
              <a:prstDash val="sysDot"/>
              <a:round/>
            </a:ln>
          </p:spPr>
        </p:sp>
        <p:sp>
          <p:nvSpPr>
            <p:cNvPr name="TextBox 25" id="25"/>
            <p:cNvSpPr txBox="true"/>
            <p:nvPr/>
          </p:nvSpPr>
          <p:spPr>
            <a:xfrm>
              <a:off x="0" y="-47625"/>
              <a:ext cx="3874830" cy="2061983"/>
            </a:xfrm>
            <a:prstGeom prst="rect">
              <a:avLst/>
            </a:prstGeom>
          </p:spPr>
          <p:txBody>
            <a:bodyPr anchor="ctr" rtlCol="false" tIns="254000" lIns="254000" bIns="254000" rIns="254000"/>
            <a:lstStyle/>
            <a:p>
              <a:pPr algn="l">
                <a:lnSpc>
                  <a:spcPts val="2800"/>
                </a:lnSpc>
              </a:pPr>
              <a:r>
                <a:rPr lang="en-US" sz="2000">
                  <a:solidFill>
                    <a:srgbClr val="2A2E3A"/>
                  </a:solidFill>
                  <a:latin typeface="Helios"/>
                  <a:ea typeface="Helios"/>
                  <a:cs typeface="Helios"/>
                  <a:sym typeface="Helios"/>
                </a:rPr>
                <a:t>Mennatallah Sayed</a:t>
              </a:r>
            </a:p>
            <a:p>
              <a:pPr algn="l">
                <a:lnSpc>
                  <a:spcPts val="2100"/>
                </a:lnSpc>
              </a:pPr>
              <a:r>
                <a:rPr lang="en-US" sz="1500">
                  <a:solidFill>
                    <a:srgbClr val="2A2E3A"/>
                  </a:solidFill>
                  <a:latin typeface="Helios"/>
                  <a:ea typeface="Helios"/>
                  <a:cs typeface="Helios"/>
                  <a:sym typeface="Helios"/>
                </a:rPr>
                <a:t>Member</a:t>
              </a:r>
            </a:p>
            <a:p>
              <a:pPr algn="l">
                <a:lnSpc>
                  <a:spcPts val="2100"/>
                </a:lnSpc>
              </a:pPr>
              <a:r>
                <a:rPr lang="en-US" sz="1500">
                  <a:solidFill>
                    <a:srgbClr val="2A2E3A"/>
                  </a:solidFill>
                  <a:latin typeface="Helios"/>
                  <a:ea typeface="Helios"/>
                  <a:cs typeface="Helios"/>
                  <a:sym typeface="Helios"/>
                </a:rPr>
                <a:t>Data Analyst &amp; Engineer</a:t>
              </a:r>
            </a:p>
          </p:txBody>
        </p:sp>
      </p:grpSp>
      <p:grpSp>
        <p:nvGrpSpPr>
          <p:cNvPr name="Group 26" id="26"/>
          <p:cNvGrpSpPr/>
          <p:nvPr/>
        </p:nvGrpSpPr>
        <p:grpSpPr>
          <a:xfrm rot="0">
            <a:off x="15041536" y="7899488"/>
            <a:ext cx="2613817" cy="1358812"/>
            <a:chOff x="0" y="0"/>
            <a:chExt cx="3874830" cy="2014358"/>
          </a:xfrm>
        </p:grpSpPr>
        <p:sp>
          <p:nvSpPr>
            <p:cNvPr name="Freeform 27" id="27"/>
            <p:cNvSpPr/>
            <p:nvPr/>
          </p:nvSpPr>
          <p:spPr>
            <a:xfrm flipH="false" flipV="false" rot="0">
              <a:off x="0" y="0"/>
              <a:ext cx="3874830" cy="2014358"/>
            </a:xfrm>
            <a:custGeom>
              <a:avLst/>
              <a:gdLst/>
              <a:ahLst/>
              <a:cxnLst/>
              <a:rect r="r" b="b" t="t" l="l"/>
              <a:pathLst>
                <a:path h="2014358" w="3874830">
                  <a:moveTo>
                    <a:pt x="88858" y="0"/>
                  </a:moveTo>
                  <a:lnTo>
                    <a:pt x="3785972" y="0"/>
                  </a:lnTo>
                  <a:cubicBezTo>
                    <a:pt x="3835047" y="0"/>
                    <a:pt x="3874830" y="39783"/>
                    <a:pt x="3874830" y="88858"/>
                  </a:cubicBezTo>
                  <a:lnTo>
                    <a:pt x="3874830" y="1925501"/>
                  </a:lnTo>
                  <a:cubicBezTo>
                    <a:pt x="3874830" y="1974576"/>
                    <a:pt x="3835047" y="2014358"/>
                    <a:pt x="3785972" y="2014358"/>
                  </a:cubicBezTo>
                  <a:lnTo>
                    <a:pt x="88858" y="2014358"/>
                  </a:lnTo>
                  <a:cubicBezTo>
                    <a:pt x="39783" y="2014358"/>
                    <a:pt x="0" y="1974576"/>
                    <a:pt x="0" y="1925501"/>
                  </a:cubicBezTo>
                  <a:lnTo>
                    <a:pt x="0" y="88858"/>
                  </a:lnTo>
                  <a:cubicBezTo>
                    <a:pt x="0" y="39783"/>
                    <a:pt x="39783" y="0"/>
                    <a:pt x="88858" y="0"/>
                  </a:cubicBezTo>
                  <a:close/>
                </a:path>
              </a:pathLst>
            </a:custGeom>
            <a:solidFill>
              <a:srgbClr val="F4F4F4"/>
            </a:solidFill>
            <a:ln cap="rnd">
              <a:noFill/>
              <a:prstDash val="sysDot"/>
              <a:round/>
            </a:ln>
          </p:spPr>
        </p:sp>
        <p:sp>
          <p:nvSpPr>
            <p:cNvPr name="TextBox 28" id="28"/>
            <p:cNvSpPr txBox="true"/>
            <p:nvPr/>
          </p:nvSpPr>
          <p:spPr>
            <a:xfrm>
              <a:off x="0" y="-47625"/>
              <a:ext cx="3874830" cy="2061983"/>
            </a:xfrm>
            <a:prstGeom prst="rect">
              <a:avLst/>
            </a:prstGeom>
          </p:spPr>
          <p:txBody>
            <a:bodyPr anchor="ctr" rtlCol="false" tIns="254000" lIns="254000" bIns="254000" rIns="254000"/>
            <a:lstStyle/>
            <a:p>
              <a:pPr algn="l">
                <a:lnSpc>
                  <a:spcPts val="2800"/>
                </a:lnSpc>
              </a:pPr>
              <a:r>
                <a:rPr lang="en-US" sz="2000">
                  <a:solidFill>
                    <a:srgbClr val="2A2E3A"/>
                  </a:solidFill>
                  <a:latin typeface="Helios"/>
                  <a:ea typeface="Helios"/>
                  <a:cs typeface="Helios"/>
                  <a:sym typeface="Helios"/>
                </a:rPr>
                <a:t>Nour Adel</a:t>
              </a:r>
            </a:p>
            <a:p>
              <a:pPr algn="l">
                <a:lnSpc>
                  <a:spcPts val="2100"/>
                </a:lnSpc>
              </a:pPr>
              <a:r>
                <a:rPr lang="en-US" sz="1500">
                  <a:solidFill>
                    <a:srgbClr val="2A2E3A"/>
                  </a:solidFill>
                  <a:latin typeface="Helios"/>
                  <a:ea typeface="Helios"/>
                  <a:cs typeface="Helios"/>
                  <a:sym typeface="Helios"/>
                </a:rPr>
                <a:t>Member</a:t>
              </a:r>
            </a:p>
            <a:p>
              <a:pPr algn="l">
                <a:lnSpc>
                  <a:spcPts val="2100"/>
                </a:lnSpc>
              </a:pPr>
              <a:r>
                <a:rPr lang="en-US" sz="1500">
                  <a:solidFill>
                    <a:srgbClr val="2A2E3A"/>
                  </a:solidFill>
                  <a:latin typeface="Helios"/>
                  <a:ea typeface="Helios"/>
                  <a:cs typeface="Helios"/>
                  <a:sym typeface="Helios"/>
                </a:rPr>
                <a:t>Pharmacist</a:t>
              </a:r>
            </a:p>
          </p:txBody>
        </p:sp>
      </p:grpSp>
      <p:grpSp>
        <p:nvGrpSpPr>
          <p:cNvPr name="Group 29" id="29"/>
          <p:cNvGrpSpPr/>
          <p:nvPr/>
        </p:nvGrpSpPr>
        <p:grpSpPr>
          <a:xfrm rot="0">
            <a:off x="11581786" y="7914866"/>
            <a:ext cx="2613817" cy="1541526"/>
            <a:chOff x="0" y="0"/>
            <a:chExt cx="3874830" cy="2285222"/>
          </a:xfrm>
        </p:grpSpPr>
        <p:sp>
          <p:nvSpPr>
            <p:cNvPr name="Freeform 30" id="30"/>
            <p:cNvSpPr/>
            <p:nvPr/>
          </p:nvSpPr>
          <p:spPr>
            <a:xfrm flipH="false" flipV="false" rot="0">
              <a:off x="0" y="0"/>
              <a:ext cx="3874830" cy="2285222"/>
            </a:xfrm>
            <a:custGeom>
              <a:avLst/>
              <a:gdLst/>
              <a:ahLst/>
              <a:cxnLst/>
              <a:rect r="r" b="b" t="t" l="l"/>
              <a:pathLst>
                <a:path h="2285222" w="3874830">
                  <a:moveTo>
                    <a:pt x="88858" y="0"/>
                  </a:moveTo>
                  <a:lnTo>
                    <a:pt x="3785972" y="0"/>
                  </a:lnTo>
                  <a:cubicBezTo>
                    <a:pt x="3835047" y="0"/>
                    <a:pt x="3874830" y="39783"/>
                    <a:pt x="3874830" y="88858"/>
                  </a:cubicBezTo>
                  <a:lnTo>
                    <a:pt x="3874830" y="2196364"/>
                  </a:lnTo>
                  <a:cubicBezTo>
                    <a:pt x="3874830" y="2245439"/>
                    <a:pt x="3835047" y="2285222"/>
                    <a:pt x="3785972" y="2285222"/>
                  </a:cubicBezTo>
                  <a:lnTo>
                    <a:pt x="88858" y="2285222"/>
                  </a:lnTo>
                  <a:cubicBezTo>
                    <a:pt x="39783" y="2285222"/>
                    <a:pt x="0" y="2245439"/>
                    <a:pt x="0" y="2196364"/>
                  </a:cubicBezTo>
                  <a:lnTo>
                    <a:pt x="0" y="88858"/>
                  </a:lnTo>
                  <a:cubicBezTo>
                    <a:pt x="0" y="39783"/>
                    <a:pt x="39783" y="0"/>
                    <a:pt x="88858" y="0"/>
                  </a:cubicBezTo>
                  <a:close/>
                </a:path>
              </a:pathLst>
            </a:custGeom>
            <a:solidFill>
              <a:srgbClr val="F4F4F4"/>
            </a:solidFill>
            <a:ln cap="rnd">
              <a:noFill/>
              <a:prstDash val="sysDot"/>
              <a:round/>
            </a:ln>
          </p:spPr>
        </p:sp>
        <p:sp>
          <p:nvSpPr>
            <p:cNvPr name="TextBox 31" id="31"/>
            <p:cNvSpPr txBox="true"/>
            <p:nvPr/>
          </p:nvSpPr>
          <p:spPr>
            <a:xfrm>
              <a:off x="0" y="-47625"/>
              <a:ext cx="3874830" cy="2332847"/>
            </a:xfrm>
            <a:prstGeom prst="rect">
              <a:avLst/>
            </a:prstGeom>
          </p:spPr>
          <p:txBody>
            <a:bodyPr anchor="ctr" rtlCol="false" tIns="254000" lIns="254000" bIns="254000" rIns="254000"/>
            <a:lstStyle/>
            <a:p>
              <a:pPr algn="l">
                <a:lnSpc>
                  <a:spcPts val="2800"/>
                </a:lnSpc>
              </a:pPr>
              <a:r>
                <a:rPr lang="en-US" sz="2000">
                  <a:solidFill>
                    <a:srgbClr val="2A2E3A"/>
                  </a:solidFill>
                  <a:latin typeface="Helios"/>
                  <a:ea typeface="Helios"/>
                  <a:cs typeface="Helios"/>
                  <a:sym typeface="Helios"/>
                </a:rPr>
                <a:t>Menna Nader</a:t>
              </a:r>
            </a:p>
            <a:p>
              <a:pPr algn="l">
                <a:lnSpc>
                  <a:spcPts val="2100"/>
                </a:lnSpc>
              </a:pPr>
              <a:r>
                <a:rPr lang="en-US" sz="1500">
                  <a:solidFill>
                    <a:srgbClr val="2A2E3A"/>
                  </a:solidFill>
                  <a:latin typeface="Helios"/>
                  <a:ea typeface="Helios"/>
                  <a:cs typeface="Helios"/>
                  <a:sym typeface="Helios"/>
                </a:rPr>
                <a:t>Member</a:t>
              </a:r>
            </a:p>
            <a:p>
              <a:pPr algn="l">
                <a:lnSpc>
                  <a:spcPts val="2100"/>
                </a:lnSpc>
              </a:pPr>
              <a:r>
                <a:rPr lang="en-US" sz="1500">
                  <a:solidFill>
                    <a:srgbClr val="2A2E3A"/>
                  </a:solidFill>
                  <a:latin typeface="Helios"/>
                  <a:ea typeface="Helios"/>
                  <a:cs typeface="Helios"/>
                  <a:sym typeface="Helios"/>
                </a:rPr>
                <a:t>Bancassurance protection at axa egypt</a:t>
              </a:r>
            </a:p>
          </p:txBody>
        </p:sp>
      </p:grpSp>
      <p:grpSp>
        <p:nvGrpSpPr>
          <p:cNvPr name="Group 32" id="32"/>
          <p:cNvGrpSpPr/>
          <p:nvPr/>
        </p:nvGrpSpPr>
        <p:grpSpPr>
          <a:xfrm rot="0">
            <a:off x="7688506" y="7914866"/>
            <a:ext cx="2613817" cy="1541526"/>
            <a:chOff x="0" y="0"/>
            <a:chExt cx="3874830" cy="2285222"/>
          </a:xfrm>
        </p:grpSpPr>
        <p:sp>
          <p:nvSpPr>
            <p:cNvPr name="Freeform 33" id="33"/>
            <p:cNvSpPr/>
            <p:nvPr/>
          </p:nvSpPr>
          <p:spPr>
            <a:xfrm flipH="false" flipV="false" rot="0">
              <a:off x="0" y="0"/>
              <a:ext cx="3874830" cy="2285222"/>
            </a:xfrm>
            <a:custGeom>
              <a:avLst/>
              <a:gdLst/>
              <a:ahLst/>
              <a:cxnLst/>
              <a:rect r="r" b="b" t="t" l="l"/>
              <a:pathLst>
                <a:path h="2285222" w="3874830">
                  <a:moveTo>
                    <a:pt x="88858" y="0"/>
                  </a:moveTo>
                  <a:lnTo>
                    <a:pt x="3785972" y="0"/>
                  </a:lnTo>
                  <a:cubicBezTo>
                    <a:pt x="3835047" y="0"/>
                    <a:pt x="3874830" y="39783"/>
                    <a:pt x="3874830" y="88858"/>
                  </a:cubicBezTo>
                  <a:lnTo>
                    <a:pt x="3874830" y="2196364"/>
                  </a:lnTo>
                  <a:cubicBezTo>
                    <a:pt x="3874830" y="2245439"/>
                    <a:pt x="3835047" y="2285222"/>
                    <a:pt x="3785972" y="2285222"/>
                  </a:cubicBezTo>
                  <a:lnTo>
                    <a:pt x="88858" y="2285222"/>
                  </a:lnTo>
                  <a:cubicBezTo>
                    <a:pt x="39783" y="2285222"/>
                    <a:pt x="0" y="2245439"/>
                    <a:pt x="0" y="2196364"/>
                  </a:cubicBezTo>
                  <a:lnTo>
                    <a:pt x="0" y="88858"/>
                  </a:lnTo>
                  <a:cubicBezTo>
                    <a:pt x="0" y="39783"/>
                    <a:pt x="39783" y="0"/>
                    <a:pt x="88858" y="0"/>
                  </a:cubicBezTo>
                  <a:close/>
                </a:path>
              </a:pathLst>
            </a:custGeom>
            <a:solidFill>
              <a:srgbClr val="F4F4F4"/>
            </a:solidFill>
            <a:ln cap="rnd">
              <a:noFill/>
              <a:prstDash val="sysDot"/>
              <a:round/>
            </a:ln>
          </p:spPr>
        </p:sp>
        <p:sp>
          <p:nvSpPr>
            <p:cNvPr name="TextBox 34" id="34"/>
            <p:cNvSpPr txBox="true"/>
            <p:nvPr/>
          </p:nvSpPr>
          <p:spPr>
            <a:xfrm>
              <a:off x="0" y="-47625"/>
              <a:ext cx="3874830" cy="2332847"/>
            </a:xfrm>
            <a:prstGeom prst="rect">
              <a:avLst/>
            </a:prstGeom>
          </p:spPr>
          <p:txBody>
            <a:bodyPr anchor="ctr" rtlCol="false" tIns="254000" lIns="254000" bIns="254000" rIns="254000"/>
            <a:lstStyle/>
            <a:p>
              <a:pPr algn="l">
                <a:lnSpc>
                  <a:spcPts val="2800"/>
                </a:lnSpc>
              </a:pPr>
              <a:r>
                <a:rPr lang="en-US" sz="2000">
                  <a:solidFill>
                    <a:srgbClr val="2A2E3A"/>
                  </a:solidFill>
                  <a:latin typeface="Helios"/>
                  <a:ea typeface="Helios"/>
                  <a:cs typeface="Helios"/>
                  <a:sym typeface="Helios"/>
                </a:rPr>
                <a:t>Evrosina Amir</a:t>
              </a:r>
            </a:p>
            <a:p>
              <a:pPr algn="l">
                <a:lnSpc>
                  <a:spcPts val="2100"/>
                </a:lnSpc>
              </a:pPr>
              <a:r>
                <a:rPr lang="en-US" sz="1500">
                  <a:solidFill>
                    <a:srgbClr val="2A2E3A"/>
                  </a:solidFill>
                  <a:latin typeface="Helios"/>
                  <a:ea typeface="Helios"/>
                  <a:cs typeface="Helios"/>
                  <a:sym typeface="Helios"/>
                </a:rPr>
                <a:t>Member</a:t>
              </a:r>
            </a:p>
            <a:p>
              <a:pPr algn="l">
                <a:lnSpc>
                  <a:spcPts val="2100"/>
                </a:lnSpc>
              </a:pPr>
              <a:r>
                <a:rPr lang="en-US" sz="1500">
                  <a:solidFill>
                    <a:srgbClr val="2A2E3A"/>
                  </a:solidFill>
                  <a:latin typeface="Helios"/>
                  <a:ea typeface="Helios"/>
                  <a:cs typeface="Helios"/>
                  <a:sym typeface="Helios"/>
                </a:rPr>
                <a:t>Teaching assistant at Ain Shams University</a:t>
              </a:r>
            </a:p>
          </p:txBody>
        </p:sp>
      </p:grpSp>
      <p:grpSp>
        <p:nvGrpSpPr>
          <p:cNvPr name="Group 35" id="35"/>
          <p:cNvGrpSpPr/>
          <p:nvPr/>
        </p:nvGrpSpPr>
        <p:grpSpPr>
          <a:xfrm rot="0">
            <a:off x="3632413" y="4896149"/>
            <a:ext cx="2623055" cy="2710851"/>
            <a:chOff x="0" y="0"/>
            <a:chExt cx="6362700" cy="6575666"/>
          </a:xfrm>
        </p:grpSpPr>
        <p:sp>
          <p:nvSpPr>
            <p:cNvPr name="Freeform 36" id="3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0" t="-14114" r="0" b="-14114"/>
              </a:stretch>
            </a:blipFill>
          </p:spPr>
        </p:sp>
      </p:grpSp>
      <p:sp>
        <p:nvSpPr>
          <p:cNvPr name="TextBox 37" id="37"/>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004AAD"/>
                </a:solidFill>
                <a:latin typeface="Helios"/>
                <a:ea typeface="Helios"/>
                <a:cs typeface="Helios"/>
                <a:sym typeface="Helios"/>
              </a:rPr>
              <a:t>TEAM 2</a:t>
            </a:r>
          </a:p>
          <a:p>
            <a:pPr algn="l">
              <a:lnSpc>
                <a:spcPts val="3501"/>
              </a:lnSpc>
              <a:spcBef>
                <a:spcPct val="0"/>
              </a:spcBef>
            </a:pPr>
            <a:r>
              <a:rPr lang="en-US" sz="2501">
                <a:solidFill>
                  <a:srgbClr val="004AAD"/>
                </a:solidFill>
                <a:latin typeface="Helios"/>
                <a:ea typeface="Helios"/>
                <a:cs typeface="Helios"/>
                <a:sym typeface="Helios"/>
              </a:rPr>
              <a:t>    AST</a:t>
            </a:r>
          </a:p>
        </p:txBody>
      </p:sp>
      <p:sp>
        <p:nvSpPr>
          <p:cNvPr name="Freeform 38" id="38"/>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9" id="39"/>
          <p:cNvGrpSpPr/>
          <p:nvPr/>
        </p:nvGrpSpPr>
        <p:grpSpPr>
          <a:xfrm rot="0">
            <a:off x="11572261" y="4740574"/>
            <a:ext cx="2623055" cy="2710851"/>
            <a:chOff x="0" y="0"/>
            <a:chExt cx="6362700" cy="6575666"/>
          </a:xfrm>
        </p:grpSpPr>
        <p:sp>
          <p:nvSpPr>
            <p:cNvPr name="Freeform 40" id="40"/>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9"/>
              <a:stretch>
                <a:fillRect l="0" t="-20204" r="0" b="-20204"/>
              </a:stretch>
            </a:blipFill>
          </p:spPr>
        </p:sp>
      </p:grpSp>
      <p:sp>
        <p:nvSpPr>
          <p:cNvPr name="TextBox 41" id="41"/>
          <p:cNvSpPr txBox="true"/>
          <p:nvPr/>
        </p:nvSpPr>
        <p:spPr>
          <a:xfrm rot="0">
            <a:off x="211061" y="4114800"/>
            <a:ext cx="2738230" cy="1981200"/>
          </a:xfrm>
          <a:prstGeom prst="rect">
            <a:avLst/>
          </a:prstGeom>
        </p:spPr>
        <p:txBody>
          <a:bodyPr anchor="t" rtlCol="false" tIns="0" lIns="0" bIns="0" rIns="0">
            <a:spAutoFit/>
          </a:bodyPr>
          <a:lstStyle/>
          <a:p>
            <a:pPr algn="l">
              <a:lnSpc>
                <a:spcPts val="7800"/>
              </a:lnSpc>
            </a:pPr>
            <a:r>
              <a:rPr lang="en-US" sz="6000" b="true">
                <a:solidFill>
                  <a:srgbClr val="2A2E3A"/>
                </a:solidFill>
                <a:latin typeface="Klein Bold"/>
                <a:ea typeface="Klein Bold"/>
                <a:cs typeface="Klein Bold"/>
                <a:sym typeface="Klein Bold"/>
              </a:rPr>
              <a:t>Our </a:t>
            </a:r>
          </a:p>
          <a:p>
            <a:pPr algn="l">
              <a:lnSpc>
                <a:spcPts val="7800"/>
              </a:lnSpc>
            </a:pPr>
            <a:r>
              <a:rPr lang="en-US" sz="6000" b="true">
                <a:solidFill>
                  <a:srgbClr val="718BAB"/>
                </a:solidFill>
                <a:latin typeface="Klein Bold"/>
                <a:ea typeface="Klein Bold"/>
                <a:cs typeface="Klein Bold"/>
                <a:sym typeface="Klein Bold"/>
              </a:rPr>
              <a:t>Team</a:t>
            </a:r>
          </a:p>
        </p:txBody>
      </p:sp>
      <p:sp>
        <p:nvSpPr>
          <p:cNvPr name="TextBox 42" id="42"/>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10" action="ppaction://hlinksldjump"/>
              </a:rPr>
              <a:t>Back to Agenda</a:t>
            </a:r>
          </a:p>
        </p:txBody>
      </p:sp>
      <p:grpSp>
        <p:nvGrpSpPr>
          <p:cNvPr name="Group 43" id="43"/>
          <p:cNvGrpSpPr/>
          <p:nvPr/>
        </p:nvGrpSpPr>
        <p:grpSpPr>
          <a:xfrm rot="0">
            <a:off x="7679267" y="4837747"/>
            <a:ext cx="2623055" cy="2710851"/>
            <a:chOff x="0" y="0"/>
            <a:chExt cx="6362700" cy="6575666"/>
          </a:xfrm>
        </p:grpSpPr>
        <p:sp>
          <p:nvSpPr>
            <p:cNvPr name="Freeform 44" id="4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1"/>
              <a:stretch>
                <a:fillRect l="0" t="-15697" r="0" b="-15697"/>
              </a:stretch>
            </a:blipFill>
          </p:spPr>
        </p:sp>
      </p:grpSp>
      <p:grpSp>
        <p:nvGrpSpPr>
          <p:cNvPr name="Group 45" id="45"/>
          <p:cNvGrpSpPr/>
          <p:nvPr/>
        </p:nvGrpSpPr>
        <p:grpSpPr>
          <a:xfrm rot="0">
            <a:off x="15134714" y="4645712"/>
            <a:ext cx="2623055" cy="2710851"/>
            <a:chOff x="0" y="0"/>
            <a:chExt cx="6362700" cy="6575666"/>
          </a:xfrm>
        </p:grpSpPr>
        <p:sp>
          <p:nvSpPr>
            <p:cNvPr name="Freeform 46" id="4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2"/>
              <a:stretch>
                <a:fillRect l="0" t="-3536" r="0" b="-353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1266870"/>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632894" y="2296742"/>
            <a:ext cx="6851398" cy="6858635"/>
          </a:xfrm>
          <a:prstGeom prst="rect">
            <a:avLst/>
          </a:prstGeom>
        </p:spPr>
        <p:txBody>
          <a:bodyPr anchor="t" rtlCol="false" tIns="0" lIns="0" bIns="0" rIns="0">
            <a:spAutoFit/>
          </a:bodyPr>
          <a:lstStyle/>
          <a:p>
            <a:pPr algn="l">
              <a:lnSpc>
                <a:spcPts val="3639"/>
              </a:lnSpc>
            </a:pPr>
            <a:r>
              <a:rPr lang="en-US" sz="2599" i="true" b="true">
                <a:solidFill>
                  <a:srgbClr val="2A2E3A"/>
                </a:solidFill>
                <a:latin typeface="Helios Bold Italics"/>
                <a:ea typeface="Helios Bold Italics"/>
                <a:cs typeface="Helios Bold Italics"/>
                <a:sym typeface="Helios Bold Italics"/>
              </a:rPr>
              <a:t>An inventory</a:t>
            </a:r>
            <a:r>
              <a:rPr lang="en-US" sz="2599">
                <a:solidFill>
                  <a:srgbClr val="2A2E3A"/>
                </a:solidFill>
                <a:latin typeface="Helios"/>
                <a:ea typeface="Helios"/>
                <a:cs typeface="Helios"/>
                <a:sym typeface="Helios"/>
              </a:rPr>
              <a:t> database listing all projects, properties, cost, package price, current status, and sales date. </a:t>
            </a:r>
          </a:p>
          <a:p>
            <a:pPr algn="l">
              <a:lnSpc>
                <a:spcPts val="3639"/>
              </a:lnSpc>
            </a:pPr>
            <a:r>
              <a:rPr lang="en-US" sz="2599" i="true" b="true">
                <a:solidFill>
                  <a:srgbClr val="2A2E3A"/>
                </a:solidFill>
                <a:latin typeface="Helios Bold Italics"/>
                <a:ea typeface="Helios Bold Italics"/>
                <a:cs typeface="Helios Bold Italics"/>
                <a:sym typeface="Helios Bold Italics"/>
              </a:rPr>
              <a:t>The project management</a:t>
            </a:r>
            <a:r>
              <a:rPr lang="en-US" sz="2599">
                <a:solidFill>
                  <a:srgbClr val="2A2E3A"/>
                </a:solidFill>
                <a:latin typeface="Helios"/>
                <a:ea typeface="Helios"/>
                <a:cs typeface="Helios"/>
                <a:sym typeface="Helios"/>
              </a:rPr>
              <a:t> database tracks the construction initiation, time lapsed till the project is at 90% completion, and another date that tags it at 100% completed.</a:t>
            </a:r>
          </a:p>
          <a:p>
            <a:pPr algn="l" marL="0" indent="0" lvl="0">
              <a:lnSpc>
                <a:spcPts val="3639"/>
              </a:lnSpc>
              <a:spcBef>
                <a:spcPct val="0"/>
              </a:spcBef>
            </a:pPr>
            <a:r>
              <a:rPr lang="en-US" b="true" sz="2599" i="true">
                <a:solidFill>
                  <a:srgbClr val="2A2E3A"/>
                </a:solidFill>
                <a:latin typeface="Helios Bold Italics"/>
                <a:ea typeface="Helios Bold Italics"/>
                <a:cs typeface="Helios Bold Italics"/>
                <a:sym typeface="Helios Bold Italics"/>
              </a:rPr>
              <a:t>The collections</a:t>
            </a:r>
            <a:r>
              <a:rPr lang="en-US" sz="2599">
                <a:solidFill>
                  <a:srgbClr val="2A2E3A"/>
                </a:solidFill>
                <a:latin typeface="Helios"/>
                <a:ea typeface="Helios"/>
                <a:cs typeface="Helios"/>
                <a:sym typeface="Helios"/>
              </a:rPr>
              <a:t> database includes a listing of all units that are tagged as sold and tracks the turnover date (the date that the unit was turned over to the owner), collection date (the date that the full amount was based on the package price and all other charges) was collected from the buyer through multiple channels.</a:t>
            </a:r>
          </a:p>
        </p:txBody>
      </p:sp>
      <p:grpSp>
        <p:nvGrpSpPr>
          <p:cNvPr name="Group 4" id="4"/>
          <p:cNvGrpSpPr/>
          <p:nvPr/>
        </p:nvGrpSpPr>
        <p:grpSpPr>
          <a:xfrm rot="0">
            <a:off x="0" y="0"/>
            <a:ext cx="9411059" cy="10287000"/>
            <a:chOff x="0" y="0"/>
            <a:chExt cx="2478633" cy="2709333"/>
          </a:xfrm>
        </p:grpSpPr>
        <p:sp>
          <p:nvSpPr>
            <p:cNvPr name="Freeform 5" id="5"/>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6" id="6"/>
            <p:cNvSpPr txBox="true"/>
            <p:nvPr/>
          </p:nvSpPr>
          <p:spPr>
            <a:xfrm>
              <a:off x="0" y="-38100"/>
              <a:ext cx="2478633" cy="2747433"/>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852905" y="1791917"/>
            <a:ext cx="8291095" cy="5382894"/>
            <a:chOff x="0" y="0"/>
            <a:chExt cx="11054793" cy="7177192"/>
          </a:xfrm>
        </p:grpSpPr>
        <p:sp>
          <p:nvSpPr>
            <p:cNvPr name="TextBox 8" id="8"/>
            <p:cNvSpPr txBox="true"/>
            <p:nvPr/>
          </p:nvSpPr>
          <p:spPr>
            <a:xfrm rot="0">
              <a:off x="0" y="-47625"/>
              <a:ext cx="11054793" cy="1732490"/>
            </a:xfrm>
            <a:prstGeom prst="rect">
              <a:avLst/>
            </a:prstGeom>
          </p:spPr>
          <p:txBody>
            <a:bodyPr anchor="t" rtlCol="false" tIns="0" lIns="0" bIns="0" rIns="0">
              <a:spAutoFit/>
            </a:bodyPr>
            <a:lstStyle/>
            <a:p>
              <a:pPr algn="l">
                <a:lnSpc>
                  <a:spcPts val="5200"/>
                </a:lnSpc>
              </a:pPr>
              <a:r>
                <a:rPr lang="en-US" sz="4000" b="true">
                  <a:solidFill>
                    <a:srgbClr val="2A2E3A"/>
                  </a:solidFill>
                  <a:latin typeface="Klein Bold"/>
                  <a:ea typeface="Klein Bold"/>
                  <a:cs typeface="Klein Bold"/>
                  <a:sym typeface="Klein Bold"/>
                </a:rPr>
                <a:t>About </a:t>
              </a:r>
            </a:p>
            <a:p>
              <a:pPr algn="l">
                <a:lnSpc>
                  <a:spcPts val="5200"/>
                </a:lnSpc>
              </a:pPr>
              <a:r>
                <a:rPr lang="en-US" b="true" sz="4000">
                  <a:solidFill>
                    <a:srgbClr val="718BAB"/>
                  </a:solidFill>
                  <a:latin typeface="Klein Bold"/>
                  <a:ea typeface="Klein Bold"/>
                  <a:cs typeface="Klein Bold"/>
                  <a:sym typeface="Klein Bold"/>
                </a:rPr>
                <a:t>The Project</a:t>
              </a:r>
            </a:p>
          </p:txBody>
        </p:sp>
        <p:sp>
          <p:nvSpPr>
            <p:cNvPr name="TextBox 9" id="9"/>
            <p:cNvSpPr txBox="true"/>
            <p:nvPr/>
          </p:nvSpPr>
          <p:spPr>
            <a:xfrm rot="0">
              <a:off x="0" y="2368337"/>
              <a:ext cx="8673930" cy="4808855"/>
            </a:xfrm>
            <a:prstGeom prst="rect">
              <a:avLst/>
            </a:prstGeom>
          </p:spPr>
          <p:txBody>
            <a:bodyPr anchor="t" rtlCol="false" tIns="0" lIns="0" bIns="0" rIns="0">
              <a:spAutoFit/>
            </a:bodyPr>
            <a:lstStyle/>
            <a:p>
              <a:pPr algn="l">
                <a:lnSpc>
                  <a:spcPts val="4479"/>
                </a:lnSpc>
              </a:pPr>
              <a:r>
                <a:rPr lang="en-US" sz="3199">
                  <a:solidFill>
                    <a:srgbClr val="2A2E3A"/>
                  </a:solidFill>
                  <a:latin typeface="Helios"/>
                  <a:ea typeface="Helios"/>
                  <a:cs typeface="Helios"/>
                  <a:sym typeface="Helios"/>
                </a:rPr>
                <a:t>Real Estate Database</a:t>
              </a:r>
            </a:p>
            <a:p>
              <a:pPr algn="l">
                <a:lnSpc>
                  <a:spcPts val="3500"/>
                </a:lnSpc>
              </a:pPr>
              <a:r>
                <a:rPr lang="en-US" sz="2500">
                  <a:solidFill>
                    <a:srgbClr val="2A2E3A"/>
                  </a:solidFill>
                  <a:latin typeface="Helios"/>
                  <a:ea typeface="Helios"/>
                  <a:cs typeface="Helios"/>
                  <a:sym typeface="Helios"/>
                </a:rPr>
                <a:t>This is a mock-up of a real estate company, this is based on an actual company that had a number of challenges - collection and revenue is the biggest issue.</a:t>
              </a:r>
            </a:p>
            <a:p>
              <a:pPr algn="l">
                <a:lnSpc>
                  <a:spcPts val="3500"/>
                </a:lnSpc>
              </a:pPr>
              <a:r>
                <a:rPr lang="en-US" sz="2500">
                  <a:solidFill>
                    <a:srgbClr val="2A2E3A"/>
                  </a:solidFill>
                  <a:latin typeface="Helios"/>
                  <a:ea typeface="Helios"/>
                  <a:cs typeface="Helios"/>
                  <a:sym typeface="Helios"/>
                </a:rPr>
                <a:t>A deep dive into the available data will provide the possible reasons and is the purpose of the data analytics project.</a:t>
              </a:r>
            </a:p>
          </p:txBody>
        </p:sp>
      </p:grpSp>
      <p:sp>
        <p:nvSpPr>
          <p:cNvPr name="TextBox 10" id="10"/>
          <p:cNvSpPr txBox="true"/>
          <p:nvPr/>
        </p:nvSpPr>
        <p:spPr>
          <a:xfrm rot="0">
            <a:off x="10407902" y="1791917"/>
            <a:ext cx="5585113" cy="5715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About Dataset</a:t>
            </a:r>
          </a:p>
        </p:txBody>
      </p:sp>
      <p:sp>
        <p:nvSpPr>
          <p:cNvPr name="Freeform 11" id="11"/>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TextBox 12" id="12"/>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5" action="ppaction://hlinksldjump"/>
              </a:rPr>
              <a:t>Back to Agenda</a:t>
            </a:r>
          </a:p>
        </p:txBody>
      </p:sp>
      <p:sp>
        <p:nvSpPr>
          <p:cNvPr name="TextBox 13" id="13"/>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004AAD"/>
                </a:solidFill>
                <a:latin typeface="Helios"/>
                <a:ea typeface="Helios"/>
                <a:cs typeface="Helios"/>
                <a:sym typeface="Helios"/>
              </a:rPr>
              <a:t>TEAM 2</a:t>
            </a:r>
          </a:p>
          <a:p>
            <a:pPr algn="l">
              <a:lnSpc>
                <a:spcPts val="3501"/>
              </a:lnSpc>
              <a:spcBef>
                <a:spcPct val="0"/>
              </a:spcBef>
            </a:pPr>
            <a:r>
              <a:rPr lang="en-US" sz="2501">
                <a:solidFill>
                  <a:srgbClr val="004AAD"/>
                </a:solidFill>
                <a:latin typeface="Helios"/>
                <a:ea typeface="Helios"/>
                <a:cs typeface="Helios"/>
                <a:sym typeface="Helios"/>
              </a:rPr>
              <a:t>    AST</a:t>
            </a:r>
          </a:p>
        </p:txBody>
      </p:sp>
      <p:sp>
        <p:nvSpPr>
          <p:cNvPr name="Freeform 14" id="1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12186" y="191169"/>
            <a:ext cx="2151401" cy="2151401"/>
          </a:xfrm>
          <a:custGeom>
            <a:avLst/>
            <a:gdLst/>
            <a:ahLst/>
            <a:cxnLst/>
            <a:rect r="r" b="b" t="t" l="l"/>
            <a:pathLst>
              <a:path h="2151401" w="2151401">
                <a:moveTo>
                  <a:pt x="0" y="0"/>
                </a:moveTo>
                <a:lnTo>
                  <a:pt x="2151401" y="0"/>
                </a:lnTo>
                <a:lnTo>
                  <a:pt x="2151401" y="2151401"/>
                </a:lnTo>
                <a:lnTo>
                  <a:pt x="0" y="215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96844" y="-1836715"/>
            <a:ext cx="13960430" cy="13960430"/>
          </a:xfrm>
          <a:custGeom>
            <a:avLst/>
            <a:gdLst/>
            <a:ahLst/>
            <a:cxnLst/>
            <a:rect r="r" b="b" t="t" l="l"/>
            <a:pathLst>
              <a:path h="13960430" w="13960430">
                <a:moveTo>
                  <a:pt x="0" y="0"/>
                </a:moveTo>
                <a:lnTo>
                  <a:pt x="13960431" y="0"/>
                </a:lnTo>
                <a:lnTo>
                  <a:pt x="13960431" y="13960430"/>
                </a:lnTo>
                <a:lnTo>
                  <a:pt x="0" y="13960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59561" y="1889231"/>
            <a:ext cx="1821708" cy="1821708"/>
          </a:xfrm>
          <a:custGeom>
            <a:avLst/>
            <a:gdLst/>
            <a:ahLst/>
            <a:cxnLst/>
            <a:rect r="r" b="b" t="t" l="l"/>
            <a:pathLst>
              <a:path h="1821708" w="1821708">
                <a:moveTo>
                  <a:pt x="0" y="0"/>
                </a:moveTo>
                <a:lnTo>
                  <a:pt x="1821709" y="0"/>
                </a:lnTo>
                <a:lnTo>
                  <a:pt x="1821709" y="1821708"/>
                </a:lnTo>
                <a:lnTo>
                  <a:pt x="0" y="1821708"/>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7218" y="2078402"/>
            <a:ext cx="1443365" cy="1443365"/>
          </a:xfrm>
          <a:custGeom>
            <a:avLst/>
            <a:gdLst/>
            <a:ahLst/>
            <a:cxnLst/>
            <a:rect r="r" b="b" t="t" l="l"/>
            <a:pathLst>
              <a:path h="1443365" w="1443365">
                <a:moveTo>
                  <a:pt x="0" y="0"/>
                </a:moveTo>
                <a:lnTo>
                  <a:pt x="1443365" y="0"/>
                </a:lnTo>
                <a:lnTo>
                  <a:pt x="1443365" y="1443365"/>
                </a:lnTo>
                <a:lnTo>
                  <a:pt x="0" y="1443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157629" y="2516713"/>
            <a:ext cx="425574" cy="566744"/>
          </a:xfrm>
          <a:custGeom>
            <a:avLst/>
            <a:gdLst/>
            <a:ahLst/>
            <a:cxnLst/>
            <a:rect r="r" b="b" t="t" l="l"/>
            <a:pathLst>
              <a:path h="566744" w="425574">
                <a:moveTo>
                  <a:pt x="0" y="0"/>
                </a:moveTo>
                <a:lnTo>
                  <a:pt x="425573" y="0"/>
                </a:lnTo>
                <a:lnTo>
                  <a:pt x="425573" y="566744"/>
                </a:lnTo>
                <a:lnTo>
                  <a:pt x="0" y="5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9459561" y="4114318"/>
            <a:ext cx="1821708" cy="1821708"/>
            <a:chOff x="0" y="0"/>
            <a:chExt cx="2428944" cy="2428944"/>
          </a:xfrm>
        </p:grpSpPr>
        <p:sp>
          <p:nvSpPr>
            <p:cNvPr name="Freeform 8" id="8"/>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12">
                <a:alphaModFix amt="44999"/>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0">
            <a:off x="9459561" y="6336076"/>
            <a:ext cx="1821708" cy="1821708"/>
            <a:chOff x="0" y="0"/>
            <a:chExt cx="2428944" cy="2428944"/>
          </a:xfrm>
        </p:grpSpPr>
        <p:sp>
          <p:nvSpPr>
            <p:cNvPr name="Freeform 11" id="11"/>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12">
                <a:alphaModFix amt="44999"/>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14"/>
            <a:stretch>
              <a:fillRect l="0" t="0" r="0" b="0"/>
            </a:stretch>
          </a:blipFill>
        </p:spPr>
      </p:sp>
      <p:sp>
        <p:nvSpPr>
          <p:cNvPr name="Freeform 14" id="14"/>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7006731" y="463814"/>
            <a:ext cx="1162311" cy="1249976"/>
          </a:xfrm>
          <a:custGeom>
            <a:avLst/>
            <a:gdLst/>
            <a:ahLst/>
            <a:cxnLst/>
            <a:rect r="r" b="b" t="t" l="l"/>
            <a:pathLst>
              <a:path h="1249976" w="1162311">
                <a:moveTo>
                  <a:pt x="0" y="0"/>
                </a:moveTo>
                <a:lnTo>
                  <a:pt x="1162311" y="0"/>
                </a:lnTo>
                <a:lnTo>
                  <a:pt x="1162311" y="1249975"/>
                </a:lnTo>
                <a:lnTo>
                  <a:pt x="0" y="12499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9963968" y="6744096"/>
            <a:ext cx="812895" cy="1005668"/>
          </a:xfrm>
          <a:custGeom>
            <a:avLst/>
            <a:gdLst/>
            <a:ahLst/>
            <a:cxnLst/>
            <a:rect r="r" b="b" t="t" l="l"/>
            <a:pathLst>
              <a:path h="1005668" w="812895">
                <a:moveTo>
                  <a:pt x="0" y="0"/>
                </a:moveTo>
                <a:lnTo>
                  <a:pt x="812895" y="0"/>
                </a:lnTo>
                <a:lnTo>
                  <a:pt x="812895" y="1005669"/>
                </a:lnTo>
                <a:lnTo>
                  <a:pt x="0" y="100566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9787751" y="4518650"/>
            <a:ext cx="1222478" cy="895416"/>
          </a:xfrm>
          <a:custGeom>
            <a:avLst/>
            <a:gdLst/>
            <a:ahLst/>
            <a:cxnLst/>
            <a:rect r="r" b="b" t="t" l="l"/>
            <a:pathLst>
              <a:path h="895416" w="1222478">
                <a:moveTo>
                  <a:pt x="0" y="0"/>
                </a:moveTo>
                <a:lnTo>
                  <a:pt x="1222478" y="0"/>
                </a:lnTo>
                <a:lnTo>
                  <a:pt x="1222478" y="895416"/>
                </a:lnTo>
                <a:lnTo>
                  <a:pt x="0" y="89541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8" id="18"/>
          <p:cNvSpPr txBox="true"/>
          <p:nvPr/>
        </p:nvSpPr>
        <p:spPr>
          <a:xfrm rot="0">
            <a:off x="589257" y="3364277"/>
            <a:ext cx="7721539" cy="2971800"/>
          </a:xfrm>
          <a:prstGeom prst="rect">
            <a:avLst/>
          </a:prstGeom>
        </p:spPr>
        <p:txBody>
          <a:bodyPr anchor="t" rtlCol="false" tIns="0" lIns="0" bIns="0" rIns="0">
            <a:spAutoFit/>
          </a:bodyPr>
          <a:lstStyle/>
          <a:p>
            <a:pPr algn="l">
              <a:lnSpc>
                <a:spcPts val="7800"/>
              </a:lnSpc>
            </a:pPr>
            <a:r>
              <a:rPr lang="en-US" sz="6000" b="true">
                <a:solidFill>
                  <a:srgbClr val="2A2E3A"/>
                </a:solidFill>
                <a:latin typeface="Klein Bold"/>
                <a:ea typeface="Klein Bold"/>
                <a:cs typeface="Klein Bold"/>
                <a:sym typeface="Klein Bold"/>
              </a:rPr>
              <a:t>Main </a:t>
            </a:r>
          </a:p>
          <a:p>
            <a:pPr algn="l">
              <a:lnSpc>
                <a:spcPts val="7800"/>
              </a:lnSpc>
            </a:pPr>
            <a:r>
              <a:rPr lang="en-US" sz="6000" b="true">
                <a:solidFill>
                  <a:srgbClr val="718BAB"/>
                </a:solidFill>
                <a:latin typeface="Klein Bold"/>
                <a:ea typeface="Klein Bold"/>
                <a:cs typeface="Klein Bold"/>
                <a:sym typeface="Klein Bold"/>
              </a:rPr>
              <a:t>Challenges</a:t>
            </a:r>
            <a:r>
              <a:rPr lang="en-US" b="true" sz="6000">
                <a:solidFill>
                  <a:srgbClr val="718BAB"/>
                </a:solidFill>
                <a:latin typeface="Klein Bold"/>
                <a:ea typeface="Klein Bold"/>
                <a:cs typeface="Klein Bold"/>
                <a:sym typeface="Klein Bold"/>
              </a:rPr>
              <a:t> &amp; Analysis Objectives</a:t>
            </a:r>
          </a:p>
        </p:txBody>
      </p:sp>
      <p:grpSp>
        <p:nvGrpSpPr>
          <p:cNvPr name="Group 19" id="19"/>
          <p:cNvGrpSpPr/>
          <p:nvPr/>
        </p:nvGrpSpPr>
        <p:grpSpPr>
          <a:xfrm rot="0">
            <a:off x="11521087" y="2342570"/>
            <a:ext cx="3887104" cy="1127853"/>
            <a:chOff x="0" y="0"/>
            <a:chExt cx="5182806" cy="1503804"/>
          </a:xfrm>
        </p:grpSpPr>
        <p:sp>
          <p:nvSpPr>
            <p:cNvPr name="TextBox 20" id="20"/>
            <p:cNvSpPr txBox="true"/>
            <p:nvPr/>
          </p:nvSpPr>
          <p:spPr>
            <a:xfrm rot="0">
              <a:off x="0" y="0"/>
              <a:ext cx="5182806" cy="762000"/>
            </a:xfrm>
            <a:prstGeom prst="rect">
              <a:avLst/>
            </a:prstGeom>
          </p:spPr>
          <p:txBody>
            <a:bodyPr anchor="t" rtlCol="false" tIns="0" lIns="0" bIns="0" rIns="0">
              <a:spAutoFit/>
            </a:bodyPr>
            <a:lstStyle/>
            <a:p>
              <a:pPr algn="l" marL="0" indent="0" lvl="0">
                <a:lnSpc>
                  <a:spcPts val="4559"/>
                </a:lnSpc>
                <a:spcBef>
                  <a:spcPct val="0"/>
                </a:spcBef>
              </a:pPr>
              <a:r>
                <a:rPr lang="en-US" b="true" sz="3799" u="none">
                  <a:solidFill>
                    <a:srgbClr val="2A2E3A"/>
                  </a:solidFill>
                  <a:latin typeface="Klein Bold"/>
                  <a:ea typeface="Klein Bold"/>
                  <a:cs typeface="Klein Bold"/>
                  <a:sym typeface="Klein Bold"/>
                </a:rPr>
                <a:t># 1</a:t>
              </a:r>
            </a:p>
          </p:txBody>
        </p:sp>
        <p:sp>
          <p:nvSpPr>
            <p:cNvPr name="TextBox 21" id="21"/>
            <p:cNvSpPr txBox="true"/>
            <p:nvPr/>
          </p:nvSpPr>
          <p:spPr>
            <a:xfrm rot="0">
              <a:off x="0" y="915582"/>
              <a:ext cx="5182806"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Collection and Revenue</a:t>
              </a:r>
            </a:p>
          </p:txBody>
        </p:sp>
      </p:grpSp>
      <p:grpSp>
        <p:nvGrpSpPr>
          <p:cNvPr name="Group 22" id="22"/>
          <p:cNvGrpSpPr/>
          <p:nvPr/>
        </p:nvGrpSpPr>
        <p:grpSpPr>
          <a:xfrm rot="0">
            <a:off x="11521087" y="4350974"/>
            <a:ext cx="5159497" cy="1585053"/>
            <a:chOff x="0" y="0"/>
            <a:chExt cx="6879329" cy="2113404"/>
          </a:xfrm>
        </p:grpSpPr>
        <p:sp>
          <p:nvSpPr>
            <p:cNvPr name="TextBox 23" id="23"/>
            <p:cNvSpPr txBox="true"/>
            <p:nvPr/>
          </p:nvSpPr>
          <p:spPr>
            <a:xfrm rot="0">
              <a:off x="0" y="0"/>
              <a:ext cx="6879329" cy="762000"/>
            </a:xfrm>
            <a:prstGeom prst="rect">
              <a:avLst/>
            </a:prstGeom>
          </p:spPr>
          <p:txBody>
            <a:bodyPr anchor="t" rtlCol="false" tIns="0" lIns="0" bIns="0" rIns="0">
              <a:spAutoFit/>
            </a:bodyPr>
            <a:lstStyle/>
            <a:p>
              <a:pPr algn="l" marL="0" indent="0" lvl="0">
                <a:lnSpc>
                  <a:spcPts val="4559"/>
                </a:lnSpc>
                <a:spcBef>
                  <a:spcPct val="0"/>
                </a:spcBef>
              </a:pPr>
              <a:r>
                <a:rPr lang="en-US" b="true" sz="3799" u="none">
                  <a:solidFill>
                    <a:srgbClr val="2A2E3A"/>
                  </a:solidFill>
                  <a:latin typeface="Klein Bold"/>
                  <a:ea typeface="Klein Bold"/>
                  <a:cs typeface="Klein Bold"/>
                  <a:sym typeface="Klein Bold"/>
                </a:rPr>
                <a:t># 2</a:t>
              </a:r>
            </a:p>
          </p:txBody>
        </p:sp>
        <p:sp>
          <p:nvSpPr>
            <p:cNvPr name="TextBox 24" id="24"/>
            <p:cNvSpPr txBox="true"/>
            <p:nvPr/>
          </p:nvSpPr>
          <p:spPr>
            <a:xfrm rot="0">
              <a:off x="0" y="915582"/>
              <a:ext cx="6879329" cy="11978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Buyers complain about delayed delivery of units or projects</a:t>
              </a:r>
            </a:p>
          </p:txBody>
        </p:sp>
      </p:grpSp>
      <p:grpSp>
        <p:nvGrpSpPr>
          <p:cNvPr name="Group 25" id="25"/>
          <p:cNvGrpSpPr/>
          <p:nvPr/>
        </p:nvGrpSpPr>
        <p:grpSpPr>
          <a:xfrm rot="0">
            <a:off x="11521087" y="6812326"/>
            <a:ext cx="4925155" cy="1127853"/>
            <a:chOff x="0" y="0"/>
            <a:chExt cx="6566873" cy="1503804"/>
          </a:xfrm>
        </p:grpSpPr>
        <p:sp>
          <p:nvSpPr>
            <p:cNvPr name="TextBox 26" id="26"/>
            <p:cNvSpPr txBox="true"/>
            <p:nvPr/>
          </p:nvSpPr>
          <p:spPr>
            <a:xfrm rot="0">
              <a:off x="0" y="0"/>
              <a:ext cx="6566873" cy="762000"/>
            </a:xfrm>
            <a:prstGeom prst="rect">
              <a:avLst/>
            </a:prstGeom>
          </p:spPr>
          <p:txBody>
            <a:bodyPr anchor="t" rtlCol="false" tIns="0" lIns="0" bIns="0" rIns="0">
              <a:spAutoFit/>
            </a:bodyPr>
            <a:lstStyle/>
            <a:p>
              <a:pPr algn="l" marL="0" indent="0" lvl="0">
                <a:lnSpc>
                  <a:spcPts val="4559"/>
                </a:lnSpc>
                <a:spcBef>
                  <a:spcPct val="0"/>
                </a:spcBef>
              </a:pPr>
              <a:r>
                <a:rPr lang="en-US" b="true" sz="3799" u="none">
                  <a:solidFill>
                    <a:srgbClr val="2A2E3A"/>
                  </a:solidFill>
                  <a:latin typeface="Klein Bold"/>
                  <a:ea typeface="Klein Bold"/>
                  <a:cs typeface="Klein Bold"/>
                  <a:sym typeface="Klein Bold"/>
                </a:rPr>
                <a:t># 3</a:t>
              </a:r>
            </a:p>
          </p:txBody>
        </p:sp>
        <p:sp>
          <p:nvSpPr>
            <p:cNvPr name="TextBox 27" id="27"/>
            <p:cNvSpPr txBox="true"/>
            <p:nvPr/>
          </p:nvSpPr>
          <p:spPr>
            <a:xfrm rot="0">
              <a:off x="0" y="915582"/>
              <a:ext cx="656687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Inconsistent sales performance</a:t>
              </a:r>
            </a:p>
          </p:txBody>
        </p:sp>
      </p:grpSp>
      <p:sp>
        <p:nvSpPr>
          <p:cNvPr name="TextBox 28" id="28"/>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23" action="ppaction://hlinksldjump"/>
              </a:rPr>
              <a:t>Back to Agenda</a:t>
            </a:r>
          </a:p>
        </p:txBody>
      </p:sp>
      <p:sp>
        <p:nvSpPr>
          <p:cNvPr name="TextBox 29" id="2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004AAD"/>
                </a:solidFill>
                <a:latin typeface="Helios"/>
                <a:ea typeface="Helios"/>
                <a:cs typeface="Helios"/>
                <a:sym typeface="Helios"/>
              </a:rPr>
              <a:t>TEAM 2</a:t>
            </a:r>
          </a:p>
          <a:p>
            <a:pPr algn="l">
              <a:lnSpc>
                <a:spcPts val="3501"/>
              </a:lnSpc>
              <a:spcBef>
                <a:spcPct val="0"/>
              </a:spcBef>
            </a:pPr>
            <a:r>
              <a:rPr lang="en-US" sz="2501">
                <a:solidFill>
                  <a:srgbClr val="004AAD"/>
                </a:solidFill>
                <a:latin typeface="Helios"/>
                <a:ea typeface="Helios"/>
                <a:cs typeface="Helios"/>
                <a:sym typeface="Helios"/>
              </a:rPr>
              <a:t>    AST</a:t>
            </a:r>
          </a:p>
        </p:txBody>
      </p:sp>
      <p:sp>
        <p:nvSpPr>
          <p:cNvPr name="TextBox 30" id="30"/>
          <p:cNvSpPr txBox="true"/>
          <p:nvPr/>
        </p:nvSpPr>
        <p:spPr>
          <a:xfrm rot="0">
            <a:off x="8750239" y="822370"/>
            <a:ext cx="7808157" cy="822324"/>
          </a:xfrm>
          <a:prstGeom prst="rect">
            <a:avLst/>
          </a:prstGeom>
        </p:spPr>
        <p:txBody>
          <a:bodyPr anchor="t" rtlCol="false" tIns="0" lIns="0" bIns="0" rIns="0">
            <a:spAutoFit/>
          </a:bodyPr>
          <a:lstStyle/>
          <a:p>
            <a:pPr algn="l">
              <a:lnSpc>
                <a:spcPts val="6500"/>
              </a:lnSpc>
            </a:pPr>
            <a:r>
              <a:rPr lang="en-US" b="true" sz="5000" i="true">
                <a:solidFill>
                  <a:srgbClr val="718BAB"/>
                </a:solidFill>
                <a:latin typeface="Klein Bold Italics"/>
                <a:ea typeface="Klein Bold Italics"/>
                <a:cs typeface="Klein Bold Italics"/>
                <a:sym typeface="Klein Bold Italics"/>
              </a:rPr>
              <a:t>Main challenges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12186" y="191169"/>
            <a:ext cx="2151401" cy="2151401"/>
          </a:xfrm>
          <a:custGeom>
            <a:avLst/>
            <a:gdLst/>
            <a:ahLst/>
            <a:cxnLst/>
            <a:rect r="r" b="b" t="t" l="l"/>
            <a:pathLst>
              <a:path h="2151401" w="2151401">
                <a:moveTo>
                  <a:pt x="0" y="0"/>
                </a:moveTo>
                <a:lnTo>
                  <a:pt x="2151401" y="0"/>
                </a:lnTo>
                <a:lnTo>
                  <a:pt x="2151401" y="2151401"/>
                </a:lnTo>
                <a:lnTo>
                  <a:pt x="0" y="215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96844" y="-1836715"/>
            <a:ext cx="13960430" cy="13960430"/>
          </a:xfrm>
          <a:custGeom>
            <a:avLst/>
            <a:gdLst/>
            <a:ahLst/>
            <a:cxnLst/>
            <a:rect r="r" b="b" t="t" l="l"/>
            <a:pathLst>
              <a:path h="13960430" w="13960430">
                <a:moveTo>
                  <a:pt x="0" y="0"/>
                </a:moveTo>
                <a:lnTo>
                  <a:pt x="13960431" y="0"/>
                </a:lnTo>
                <a:lnTo>
                  <a:pt x="13960431" y="13960430"/>
                </a:lnTo>
                <a:lnTo>
                  <a:pt x="0" y="13960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59561" y="1889231"/>
            <a:ext cx="1821708" cy="1821708"/>
          </a:xfrm>
          <a:custGeom>
            <a:avLst/>
            <a:gdLst/>
            <a:ahLst/>
            <a:cxnLst/>
            <a:rect r="r" b="b" t="t" l="l"/>
            <a:pathLst>
              <a:path h="1821708" w="1821708">
                <a:moveTo>
                  <a:pt x="0" y="0"/>
                </a:moveTo>
                <a:lnTo>
                  <a:pt x="1821709" y="0"/>
                </a:lnTo>
                <a:lnTo>
                  <a:pt x="1821709" y="1821708"/>
                </a:lnTo>
                <a:lnTo>
                  <a:pt x="0" y="1821708"/>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7218" y="2078402"/>
            <a:ext cx="1443365" cy="1443365"/>
          </a:xfrm>
          <a:custGeom>
            <a:avLst/>
            <a:gdLst/>
            <a:ahLst/>
            <a:cxnLst/>
            <a:rect r="r" b="b" t="t" l="l"/>
            <a:pathLst>
              <a:path h="1443365" w="1443365">
                <a:moveTo>
                  <a:pt x="0" y="0"/>
                </a:moveTo>
                <a:lnTo>
                  <a:pt x="1443365" y="0"/>
                </a:lnTo>
                <a:lnTo>
                  <a:pt x="1443365" y="1443365"/>
                </a:lnTo>
                <a:lnTo>
                  <a:pt x="0" y="1443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9459561" y="5143500"/>
            <a:ext cx="1821708" cy="1821708"/>
            <a:chOff x="0" y="0"/>
            <a:chExt cx="2428944" cy="2428944"/>
          </a:xfrm>
        </p:grpSpPr>
        <p:sp>
          <p:nvSpPr>
            <p:cNvPr name="Freeform 7" id="7"/>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10">
                <a:alphaModFix amt="44999"/>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12"/>
            <a:stretch>
              <a:fillRect l="0" t="0" r="0" b="0"/>
            </a:stretch>
          </a:blipFill>
        </p:spPr>
      </p:sp>
      <p:sp>
        <p:nvSpPr>
          <p:cNvPr name="Freeform 10" id="10"/>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589257" y="3364277"/>
            <a:ext cx="7721539" cy="2971800"/>
          </a:xfrm>
          <a:prstGeom prst="rect">
            <a:avLst/>
          </a:prstGeom>
        </p:spPr>
        <p:txBody>
          <a:bodyPr anchor="t" rtlCol="false" tIns="0" lIns="0" bIns="0" rIns="0">
            <a:spAutoFit/>
          </a:bodyPr>
          <a:lstStyle/>
          <a:p>
            <a:pPr algn="l">
              <a:lnSpc>
                <a:spcPts val="7800"/>
              </a:lnSpc>
            </a:pPr>
            <a:r>
              <a:rPr lang="en-US" sz="6000" b="true">
                <a:solidFill>
                  <a:srgbClr val="2A2E3A"/>
                </a:solidFill>
                <a:latin typeface="Klein Bold"/>
                <a:ea typeface="Klein Bold"/>
                <a:cs typeface="Klein Bold"/>
                <a:sym typeface="Klein Bold"/>
              </a:rPr>
              <a:t>Main </a:t>
            </a:r>
          </a:p>
          <a:p>
            <a:pPr algn="l">
              <a:lnSpc>
                <a:spcPts val="7800"/>
              </a:lnSpc>
            </a:pPr>
            <a:r>
              <a:rPr lang="en-US" sz="6000" b="true">
                <a:solidFill>
                  <a:srgbClr val="718BAB"/>
                </a:solidFill>
                <a:latin typeface="Klein Bold"/>
                <a:ea typeface="Klein Bold"/>
                <a:cs typeface="Klein Bold"/>
                <a:sym typeface="Klein Bold"/>
              </a:rPr>
              <a:t>Challenges</a:t>
            </a:r>
            <a:r>
              <a:rPr lang="en-US" b="true" sz="6000">
                <a:solidFill>
                  <a:srgbClr val="718BAB"/>
                </a:solidFill>
                <a:latin typeface="Klein Bold"/>
                <a:ea typeface="Klein Bold"/>
                <a:cs typeface="Klein Bold"/>
                <a:sym typeface="Klein Bold"/>
              </a:rPr>
              <a:t> &amp; Analysis Objectives</a:t>
            </a:r>
          </a:p>
        </p:txBody>
      </p:sp>
      <p:grpSp>
        <p:nvGrpSpPr>
          <p:cNvPr name="Group 12" id="12"/>
          <p:cNvGrpSpPr/>
          <p:nvPr/>
        </p:nvGrpSpPr>
        <p:grpSpPr>
          <a:xfrm rot="0">
            <a:off x="11521087" y="1885370"/>
            <a:ext cx="3887104" cy="2042253"/>
            <a:chOff x="0" y="0"/>
            <a:chExt cx="5182806" cy="2723004"/>
          </a:xfrm>
        </p:grpSpPr>
        <p:sp>
          <p:nvSpPr>
            <p:cNvPr name="TextBox 13" id="13"/>
            <p:cNvSpPr txBox="true"/>
            <p:nvPr/>
          </p:nvSpPr>
          <p:spPr>
            <a:xfrm rot="0">
              <a:off x="0" y="0"/>
              <a:ext cx="5182806" cy="762000"/>
            </a:xfrm>
            <a:prstGeom prst="rect">
              <a:avLst/>
            </a:prstGeom>
          </p:spPr>
          <p:txBody>
            <a:bodyPr anchor="t" rtlCol="false" tIns="0" lIns="0" bIns="0" rIns="0">
              <a:spAutoFit/>
            </a:bodyPr>
            <a:lstStyle/>
            <a:p>
              <a:pPr algn="l" marL="0" indent="0" lvl="0">
                <a:lnSpc>
                  <a:spcPts val="4559"/>
                </a:lnSpc>
                <a:spcBef>
                  <a:spcPct val="0"/>
                </a:spcBef>
              </a:pPr>
              <a:r>
                <a:rPr lang="en-US" b="true" sz="3799" u="none">
                  <a:solidFill>
                    <a:srgbClr val="2A2E3A"/>
                  </a:solidFill>
                  <a:latin typeface="Klein Bold"/>
                  <a:ea typeface="Klein Bold"/>
                  <a:cs typeface="Klein Bold"/>
                  <a:sym typeface="Klein Bold"/>
                </a:rPr>
                <a:t># 1</a:t>
              </a:r>
            </a:p>
          </p:txBody>
        </p:sp>
        <p:sp>
          <p:nvSpPr>
            <p:cNvPr name="TextBox 14" id="14"/>
            <p:cNvSpPr txBox="true"/>
            <p:nvPr/>
          </p:nvSpPr>
          <p:spPr>
            <a:xfrm rot="0">
              <a:off x="0" y="915582"/>
              <a:ext cx="5182806" cy="18074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Identify and analyze historical problems in the company's operations.</a:t>
              </a:r>
            </a:p>
          </p:txBody>
        </p:sp>
      </p:grpSp>
      <p:grpSp>
        <p:nvGrpSpPr>
          <p:cNvPr name="Group 15" id="15"/>
          <p:cNvGrpSpPr/>
          <p:nvPr/>
        </p:nvGrpSpPr>
        <p:grpSpPr>
          <a:xfrm rot="0">
            <a:off x="11521087" y="5414066"/>
            <a:ext cx="5159497" cy="2499453"/>
            <a:chOff x="0" y="0"/>
            <a:chExt cx="6879329" cy="3332604"/>
          </a:xfrm>
        </p:grpSpPr>
        <p:sp>
          <p:nvSpPr>
            <p:cNvPr name="TextBox 16" id="16"/>
            <p:cNvSpPr txBox="true"/>
            <p:nvPr/>
          </p:nvSpPr>
          <p:spPr>
            <a:xfrm rot="0">
              <a:off x="0" y="0"/>
              <a:ext cx="6879329" cy="762000"/>
            </a:xfrm>
            <a:prstGeom prst="rect">
              <a:avLst/>
            </a:prstGeom>
          </p:spPr>
          <p:txBody>
            <a:bodyPr anchor="t" rtlCol="false" tIns="0" lIns="0" bIns="0" rIns="0">
              <a:spAutoFit/>
            </a:bodyPr>
            <a:lstStyle/>
            <a:p>
              <a:pPr algn="l" marL="0" indent="0" lvl="0">
                <a:lnSpc>
                  <a:spcPts val="4559"/>
                </a:lnSpc>
                <a:spcBef>
                  <a:spcPct val="0"/>
                </a:spcBef>
              </a:pPr>
              <a:r>
                <a:rPr lang="en-US" b="true" sz="3799" u="none">
                  <a:solidFill>
                    <a:srgbClr val="2A2E3A"/>
                  </a:solidFill>
                  <a:latin typeface="Klein Bold"/>
                  <a:ea typeface="Klein Bold"/>
                  <a:cs typeface="Klein Bold"/>
                  <a:sym typeface="Klein Bold"/>
                </a:rPr>
                <a:t># 2</a:t>
              </a:r>
            </a:p>
          </p:txBody>
        </p:sp>
        <p:sp>
          <p:nvSpPr>
            <p:cNvPr name="TextBox 17" id="17"/>
            <p:cNvSpPr txBox="true"/>
            <p:nvPr/>
          </p:nvSpPr>
          <p:spPr>
            <a:xfrm rot="0">
              <a:off x="0" y="915582"/>
              <a:ext cx="6879329" cy="24170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Provide recommendations for improving performance in the areas of collection, project management and sales.</a:t>
              </a:r>
            </a:p>
          </p:txBody>
        </p:sp>
      </p:grpSp>
      <p:sp>
        <p:nvSpPr>
          <p:cNvPr name="TextBox 18" id="18"/>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15" action="ppaction://hlinksldjump"/>
              </a:rPr>
              <a:t>Back to Agenda</a:t>
            </a:r>
          </a:p>
        </p:txBody>
      </p:sp>
      <p:sp>
        <p:nvSpPr>
          <p:cNvPr name="TextBox 19" id="1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004AAD"/>
                </a:solidFill>
                <a:latin typeface="Helios"/>
                <a:ea typeface="Helios"/>
                <a:cs typeface="Helios"/>
                <a:sym typeface="Helios"/>
              </a:rPr>
              <a:t>TEAM 2</a:t>
            </a:r>
          </a:p>
          <a:p>
            <a:pPr algn="l">
              <a:lnSpc>
                <a:spcPts val="3501"/>
              </a:lnSpc>
              <a:spcBef>
                <a:spcPct val="0"/>
              </a:spcBef>
            </a:pPr>
            <a:r>
              <a:rPr lang="en-US" sz="2501">
                <a:solidFill>
                  <a:srgbClr val="004AAD"/>
                </a:solidFill>
                <a:latin typeface="Helios"/>
                <a:ea typeface="Helios"/>
                <a:cs typeface="Helios"/>
                <a:sym typeface="Helios"/>
              </a:rPr>
              <a:t>    AST</a:t>
            </a:r>
          </a:p>
        </p:txBody>
      </p:sp>
      <p:sp>
        <p:nvSpPr>
          <p:cNvPr name="TextBox 20" id="20"/>
          <p:cNvSpPr txBox="true"/>
          <p:nvPr/>
        </p:nvSpPr>
        <p:spPr>
          <a:xfrm rot="0">
            <a:off x="8750239" y="822370"/>
            <a:ext cx="7808157" cy="822324"/>
          </a:xfrm>
          <a:prstGeom prst="rect">
            <a:avLst/>
          </a:prstGeom>
        </p:spPr>
        <p:txBody>
          <a:bodyPr anchor="t" rtlCol="false" tIns="0" lIns="0" bIns="0" rIns="0">
            <a:spAutoFit/>
          </a:bodyPr>
          <a:lstStyle/>
          <a:p>
            <a:pPr algn="l">
              <a:lnSpc>
                <a:spcPts val="6500"/>
              </a:lnSpc>
            </a:pPr>
            <a:r>
              <a:rPr lang="en-US" b="true" sz="5000" i="true">
                <a:solidFill>
                  <a:srgbClr val="718BAB"/>
                </a:solidFill>
                <a:latin typeface="Klein Bold Italics"/>
                <a:ea typeface="Klein Bold Italics"/>
                <a:cs typeface="Klein Bold Italics"/>
                <a:sym typeface="Klein Bold Italics"/>
              </a:rPr>
              <a:t>Analysis Objectives</a:t>
            </a:r>
          </a:p>
        </p:txBody>
      </p:sp>
      <p:sp>
        <p:nvSpPr>
          <p:cNvPr name="Freeform 21" id="21"/>
          <p:cNvSpPr/>
          <p:nvPr/>
        </p:nvSpPr>
        <p:spPr>
          <a:xfrm flipH="false" flipV="false" rot="0">
            <a:off x="6963915" y="544401"/>
            <a:ext cx="1247944" cy="1247944"/>
          </a:xfrm>
          <a:custGeom>
            <a:avLst/>
            <a:gdLst/>
            <a:ahLst/>
            <a:cxnLst/>
            <a:rect r="r" b="b" t="t" l="l"/>
            <a:pathLst>
              <a:path h="1247944" w="1247944">
                <a:moveTo>
                  <a:pt x="0" y="0"/>
                </a:moveTo>
                <a:lnTo>
                  <a:pt x="1247943" y="0"/>
                </a:lnTo>
                <a:lnTo>
                  <a:pt x="1247943" y="1247943"/>
                </a:lnTo>
                <a:lnTo>
                  <a:pt x="0" y="12479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0018947" y="2388496"/>
            <a:ext cx="719907" cy="823178"/>
          </a:xfrm>
          <a:custGeom>
            <a:avLst/>
            <a:gdLst/>
            <a:ahLst/>
            <a:cxnLst/>
            <a:rect r="r" b="b" t="t" l="l"/>
            <a:pathLst>
              <a:path h="823178" w="719907">
                <a:moveTo>
                  <a:pt x="0" y="0"/>
                </a:moveTo>
                <a:lnTo>
                  <a:pt x="719907" y="0"/>
                </a:lnTo>
                <a:lnTo>
                  <a:pt x="719907" y="823178"/>
                </a:lnTo>
                <a:lnTo>
                  <a:pt x="0" y="8231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10055880" y="5530279"/>
            <a:ext cx="646042" cy="1048150"/>
          </a:xfrm>
          <a:custGeom>
            <a:avLst/>
            <a:gdLst/>
            <a:ahLst/>
            <a:cxnLst/>
            <a:rect r="r" b="b" t="t" l="l"/>
            <a:pathLst>
              <a:path h="1048150" w="646042">
                <a:moveTo>
                  <a:pt x="0" y="0"/>
                </a:moveTo>
                <a:lnTo>
                  <a:pt x="646041" y="0"/>
                </a:lnTo>
                <a:lnTo>
                  <a:pt x="646041" y="1048150"/>
                </a:lnTo>
                <a:lnTo>
                  <a:pt x="0" y="10481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grpSp>
        <p:nvGrpSpPr>
          <p:cNvPr name="Group 3" id="3"/>
          <p:cNvGrpSpPr/>
          <p:nvPr/>
        </p:nvGrpSpPr>
        <p:grpSpPr>
          <a:xfrm rot="0">
            <a:off x="1381905" y="1804353"/>
            <a:ext cx="12063594" cy="1789453"/>
            <a:chOff x="0" y="0"/>
            <a:chExt cx="16084792" cy="2385937"/>
          </a:xfrm>
        </p:grpSpPr>
        <p:sp>
          <p:nvSpPr>
            <p:cNvPr name="TextBox 4" id="4"/>
            <p:cNvSpPr txBox="true"/>
            <p:nvPr/>
          </p:nvSpPr>
          <p:spPr>
            <a:xfrm rot="0">
              <a:off x="0" y="-76200"/>
              <a:ext cx="16084792" cy="1494367"/>
            </a:xfrm>
            <a:prstGeom prst="rect">
              <a:avLst/>
            </a:prstGeom>
          </p:spPr>
          <p:txBody>
            <a:bodyPr anchor="t" rtlCol="false" tIns="0" lIns="0" bIns="0" rIns="0">
              <a:spAutoFit/>
            </a:bodyPr>
            <a:lstStyle/>
            <a:p>
              <a:pPr algn="l">
                <a:lnSpc>
                  <a:spcPts val="9099"/>
                </a:lnSpc>
              </a:pPr>
              <a:r>
                <a:rPr lang="en-US" sz="6999" b="true">
                  <a:solidFill>
                    <a:srgbClr val="FFFFFF"/>
                  </a:solidFill>
                  <a:latin typeface="Klein Bold"/>
                  <a:ea typeface="Klein Bold"/>
                  <a:cs typeface="Klein Bold"/>
                  <a:sym typeface="Klein Bold"/>
                </a:rPr>
                <a:t>Points to Focus On</a:t>
              </a:r>
            </a:p>
          </p:txBody>
        </p:sp>
        <p:sp>
          <p:nvSpPr>
            <p:cNvPr name="TextBox 5" id="5"/>
            <p:cNvSpPr txBox="true"/>
            <p:nvPr/>
          </p:nvSpPr>
          <p:spPr>
            <a:xfrm rot="0">
              <a:off x="0" y="1678335"/>
              <a:ext cx="14521681" cy="707602"/>
            </a:xfrm>
            <a:prstGeom prst="rect">
              <a:avLst/>
            </a:prstGeom>
          </p:spPr>
          <p:txBody>
            <a:bodyPr anchor="t" rtlCol="false" tIns="0" lIns="0" bIns="0" rIns="0">
              <a:spAutoFit/>
            </a:bodyPr>
            <a:lstStyle/>
            <a:p>
              <a:pPr algn="l">
                <a:lnSpc>
                  <a:spcPts val="4479"/>
                </a:lnSpc>
              </a:pPr>
            </a:p>
          </p:txBody>
        </p:sp>
      </p:grpSp>
      <p:grpSp>
        <p:nvGrpSpPr>
          <p:cNvPr name="Group 6" id="6"/>
          <p:cNvGrpSpPr/>
          <p:nvPr/>
        </p:nvGrpSpPr>
        <p:grpSpPr>
          <a:xfrm rot="0">
            <a:off x="1028700" y="4221832"/>
            <a:ext cx="16446961" cy="963930"/>
            <a:chOff x="0" y="0"/>
            <a:chExt cx="4331710" cy="253875"/>
          </a:xfrm>
        </p:grpSpPr>
        <p:sp>
          <p:nvSpPr>
            <p:cNvPr name="Freeform 7" id="7"/>
            <p:cNvSpPr/>
            <p:nvPr/>
          </p:nvSpPr>
          <p:spPr>
            <a:xfrm flipH="false" flipV="false" rot="0">
              <a:off x="0" y="0"/>
              <a:ext cx="4331710" cy="253875"/>
            </a:xfrm>
            <a:custGeom>
              <a:avLst/>
              <a:gdLst/>
              <a:ahLst/>
              <a:cxnLst/>
              <a:rect r="r" b="b" t="t" l="l"/>
              <a:pathLst>
                <a:path h="253875" w="4331710">
                  <a:moveTo>
                    <a:pt x="47072" y="0"/>
                  </a:moveTo>
                  <a:lnTo>
                    <a:pt x="4284638" y="0"/>
                  </a:lnTo>
                  <a:cubicBezTo>
                    <a:pt x="4297122" y="0"/>
                    <a:pt x="4309095" y="4959"/>
                    <a:pt x="4317923" y="13787"/>
                  </a:cubicBezTo>
                  <a:cubicBezTo>
                    <a:pt x="4326751" y="22615"/>
                    <a:pt x="4331710" y="34588"/>
                    <a:pt x="4331710" y="47072"/>
                  </a:cubicBezTo>
                  <a:lnTo>
                    <a:pt x="4331710" y="206803"/>
                  </a:lnTo>
                  <a:cubicBezTo>
                    <a:pt x="4331710" y="232800"/>
                    <a:pt x="4310635" y="253875"/>
                    <a:pt x="4284638" y="253875"/>
                  </a:cubicBezTo>
                  <a:lnTo>
                    <a:pt x="47072" y="253875"/>
                  </a:lnTo>
                  <a:cubicBezTo>
                    <a:pt x="34588" y="253875"/>
                    <a:pt x="22615" y="248915"/>
                    <a:pt x="13787" y="240087"/>
                  </a:cubicBezTo>
                  <a:cubicBezTo>
                    <a:pt x="4959" y="231260"/>
                    <a:pt x="0" y="219287"/>
                    <a:pt x="0" y="206803"/>
                  </a:cubicBezTo>
                  <a:lnTo>
                    <a:pt x="0" y="47072"/>
                  </a:lnTo>
                  <a:cubicBezTo>
                    <a:pt x="0" y="21075"/>
                    <a:pt x="21075" y="0"/>
                    <a:pt x="47072" y="0"/>
                  </a:cubicBezTo>
                  <a:close/>
                </a:path>
              </a:pathLst>
            </a:custGeom>
            <a:solidFill>
              <a:srgbClr val="F4F4F4"/>
            </a:solidFill>
            <a:ln cap="rnd">
              <a:noFill/>
              <a:prstDash val="solid"/>
              <a:round/>
            </a:ln>
          </p:spPr>
        </p:sp>
        <p:sp>
          <p:nvSpPr>
            <p:cNvPr name="TextBox 8" id="8"/>
            <p:cNvSpPr txBox="true"/>
            <p:nvPr/>
          </p:nvSpPr>
          <p:spPr>
            <a:xfrm>
              <a:off x="0" y="-47625"/>
              <a:ext cx="4331710" cy="301500"/>
            </a:xfrm>
            <a:prstGeom prst="rect">
              <a:avLst/>
            </a:prstGeom>
          </p:spPr>
          <p:txBody>
            <a:bodyPr anchor="ctr" rtlCol="false" tIns="50800" lIns="50800" bIns="50800" rIns="50800"/>
            <a:lstStyle/>
            <a:p>
              <a:pPr algn="ctr">
                <a:lnSpc>
                  <a:spcPts val="3499"/>
                </a:lnSpc>
              </a:pPr>
              <a:r>
                <a:rPr lang="en-US" b="true" sz="2499">
                  <a:solidFill>
                    <a:srgbClr val="718BAB"/>
                  </a:solidFill>
                  <a:latin typeface="Helios Bold"/>
                  <a:ea typeface="Helios Bold"/>
                  <a:cs typeface="Helios Bold"/>
                  <a:sym typeface="Helios Bold"/>
                </a:rPr>
                <a:t>MEASURING COLLECTION PERFORMANCE AND KNOWING THE EXTENT TO WHICH GOALS HAVE BEEN ACHIEVED</a:t>
              </a:r>
            </a:p>
          </p:txBody>
        </p:sp>
      </p:grpSp>
      <p:grpSp>
        <p:nvGrpSpPr>
          <p:cNvPr name="Group 9" id="9"/>
          <p:cNvGrpSpPr/>
          <p:nvPr/>
        </p:nvGrpSpPr>
        <p:grpSpPr>
          <a:xfrm rot="0">
            <a:off x="1028700" y="5858525"/>
            <a:ext cx="16446961" cy="708000"/>
            <a:chOff x="0" y="0"/>
            <a:chExt cx="4331710" cy="186469"/>
          </a:xfrm>
        </p:grpSpPr>
        <p:sp>
          <p:nvSpPr>
            <p:cNvPr name="Freeform 10" id="10"/>
            <p:cNvSpPr/>
            <p:nvPr/>
          </p:nvSpPr>
          <p:spPr>
            <a:xfrm flipH="false" flipV="false" rot="0">
              <a:off x="0" y="0"/>
              <a:ext cx="4331710" cy="186469"/>
            </a:xfrm>
            <a:custGeom>
              <a:avLst/>
              <a:gdLst/>
              <a:ahLst/>
              <a:cxnLst/>
              <a:rect r="r" b="b" t="t" l="l"/>
              <a:pathLst>
                <a:path h="186469" w="4331710">
                  <a:moveTo>
                    <a:pt x="47072" y="0"/>
                  </a:moveTo>
                  <a:lnTo>
                    <a:pt x="4284638" y="0"/>
                  </a:lnTo>
                  <a:cubicBezTo>
                    <a:pt x="4297122" y="0"/>
                    <a:pt x="4309095" y="4959"/>
                    <a:pt x="4317923" y="13787"/>
                  </a:cubicBezTo>
                  <a:cubicBezTo>
                    <a:pt x="4326751" y="22615"/>
                    <a:pt x="4331710" y="34588"/>
                    <a:pt x="4331710" y="47072"/>
                  </a:cubicBezTo>
                  <a:lnTo>
                    <a:pt x="4331710" y="139397"/>
                  </a:lnTo>
                  <a:cubicBezTo>
                    <a:pt x="4331710" y="165394"/>
                    <a:pt x="4310635" y="186469"/>
                    <a:pt x="4284638" y="186469"/>
                  </a:cubicBezTo>
                  <a:lnTo>
                    <a:pt x="47072" y="186469"/>
                  </a:lnTo>
                  <a:cubicBezTo>
                    <a:pt x="34588" y="186469"/>
                    <a:pt x="22615" y="181510"/>
                    <a:pt x="13787" y="172682"/>
                  </a:cubicBezTo>
                  <a:cubicBezTo>
                    <a:pt x="4959" y="163854"/>
                    <a:pt x="0" y="151881"/>
                    <a:pt x="0" y="139397"/>
                  </a:cubicBezTo>
                  <a:lnTo>
                    <a:pt x="0" y="47072"/>
                  </a:lnTo>
                  <a:cubicBezTo>
                    <a:pt x="0" y="21075"/>
                    <a:pt x="21075" y="0"/>
                    <a:pt x="47072" y="0"/>
                  </a:cubicBezTo>
                  <a:close/>
                </a:path>
              </a:pathLst>
            </a:custGeom>
            <a:solidFill>
              <a:srgbClr val="F4F4F4"/>
            </a:solidFill>
            <a:ln cap="rnd">
              <a:noFill/>
              <a:prstDash val="solid"/>
              <a:round/>
            </a:ln>
          </p:spPr>
        </p:sp>
        <p:sp>
          <p:nvSpPr>
            <p:cNvPr name="TextBox 11" id="11"/>
            <p:cNvSpPr txBox="true"/>
            <p:nvPr/>
          </p:nvSpPr>
          <p:spPr>
            <a:xfrm>
              <a:off x="0" y="-47625"/>
              <a:ext cx="4331710" cy="234094"/>
            </a:xfrm>
            <a:prstGeom prst="rect">
              <a:avLst/>
            </a:prstGeom>
          </p:spPr>
          <p:txBody>
            <a:bodyPr anchor="ctr" rtlCol="false" tIns="50800" lIns="50800" bIns="50800" rIns="50800"/>
            <a:lstStyle/>
            <a:p>
              <a:pPr algn="ctr">
                <a:lnSpc>
                  <a:spcPts val="3499"/>
                </a:lnSpc>
              </a:pPr>
              <a:r>
                <a:rPr lang="en-US" b="true" sz="2499">
                  <a:solidFill>
                    <a:srgbClr val="718BAB"/>
                  </a:solidFill>
                  <a:latin typeface="Helios Bold"/>
                  <a:ea typeface="Helios Bold"/>
                  <a:cs typeface="Helios Bold"/>
                  <a:sym typeface="Helios Bold"/>
                </a:rPr>
                <a:t>TRACKING COMPLETION STAGES AND TIME ANALYSIS</a:t>
              </a:r>
            </a:p>
          </p:txBody>
        </p:sp>
      </p:grpSp>
      <p:grpSp>
        <p:nvGrpSpPr>
          <p:cNvPr name="Group 12" id="12"/>
          <p:cNvGrpSpPr/>
          <p:nvPr/>
        </p:nvGrpSpPr>
        <p:grpSpPr>
          <a:xfrm rot="0">
            <a:off x="1037331" y="7262485"/>
            <a:ext cx="16446961" cy="708000"/>
            <a:chOff x="0" y="0"/>
            <a:chExt cx="4331710" cy="186469"/>
          </a:xfrm>
        </p:grpSpPr>
        <p:sp>
          <p:nvSpPr>
            <p:cNvPr name="Freeform 13" id="13"/>
            <p:cNvSpPr/>
            <p:nvPr/>
          </p:nvSpPr>
          <p:spPr>
            <a:xfrm flipH="false" flipV="false" rot="0">
              <a:off x="0" y="0"/>
              <a:ext cx="4331710" cy="186469"/>
            </a:xfrm>
            <a:custGeom>
              <a:avLst/>
              <a:gdLst/>
              <a:ahLst/>
              <a:cxnLst/>
              <a:rect r="r" b="b" t="t" l="l"/>
              <a:pathLst>
                <a:path h="186469" w="4331710">
                  <a:moveTo>
                    <a:pt x="47072" y="0"/>
                  </a:moveTo>
                  <a:lnTo>
                    <a:pt x="4284638" y="0"/>
                  </a:lnTo>
                  <a:cubicBezTo>
                    <a:pt x="4297122" y="0"/>
                    <a:pt x="4309095" y="4959"/>
                    <a:pt x="4317923" y="13787"/>
                  </a:cubicBezTo>
                  <a:cubicBezTo>
                    <a:pt x="4326751" y="22615"/>
                    <a:pt x="4331710" y="34588"/>
                    <a:pt x="4331710" y="47072"/>
                  </a:cubicBezTo>
                  <a:lnTo>
                    <a:pt x="4331710" y="139397"/>
                  </a:lnTo>
                  <a:cubicBezTo>
                    <a:pt x="4331710" y="165394"/>
                    <a:pt x="4310635" y="186469"/>
                    <a:pt x="4284638" y="186469"/>
                  </a:cubicBezTo>
                  <a:lnTo>
                    <a:pt x="47072" y="186469"/>
                  </a:lnTo>
                  <a:cubicBezTo>
                    <a:pt x="34588" y="186469"/>
                    <a:pt x="22615" y="181510"/>
                    <a:pt x="13787" y="172682"/>
                  </a:cubicBezTo>
                  <a:cubicBezTo>
                    <a:pt x="4959" y="163854"/>
                    <a:pt x="0" y="151881"/>
                    <a:pt x="0" y="139397"/>
                  </a:cubicBezTo>
                  <a:lnTo>
                    <a:pt x="0" y="47072"/>
                  </a:lnTo>
                  <a:cubicBezTo>
                    <a:pt x="0" y="21075"/>
                    <a:pt x="21075" y="0"/>
                    <a:pt x="47072" y="0"/>
                  </a:cubicBezTo>
                  <a:close/>
                </a:path>
              </a:pathLst>
            </a:custGeom>
            <a:solidFill>
              <a:srgbClr val="F4F4F4"/>
            </a:solidFill>
            <a:ln cap="rnd">
              <a:noFill/>
              <a:prstDash val="solid"/>
              <a:round/>
            </a:ln>
          </p:spPr>
        </p:sp>
        <p:sp>
          <p:nvSpPr>
            <p:cNvPr name="TextBox 14" id="14"/>
            <p:cNvSpPr txBox="true"/>
            <p:nvPr/>
          </p:nvSpPr>
          <p:spPr>
            <a:xfrm>
              <a:off x="0" y="-47625"/>
              <a:ext cx="4331710" cy="234094"/>
            </a:xfrm>
            <a:prstGeom prst="rect">
              <a:avLst/>
            </a:prstGeom>
          </p:spPr>
          <p:txBody>
            <a:bodyPr anchor="ctr" rtlCol="false" tIns="50800" lIns="50800" bIns="50800" rIns="50800"/>
            <a:lstStyle/>
            <a:p>
              <a:pPr algn="ctr">
                <a:lnSpc>
                  <a:spcPts val="3499"/>
                </a:lnSpc>
              </a:pPr>
              <a:r>
                <a:rPr lang="en-US" b="true" sz="2499">
                  <a:solidFill>
                    <a:srgbClr val="718BAB"/>
                  </a:solidFill>
                  <a:latin typeface="Helios Bold"/>
                  <a:ea typeface="Helios Bold"/>
                  <a:cs typeface="Helios Bold"/>
                  <a:sym typeface="Helios Bold"/>
                </a:rPr>
                <a:t>DEALING WITH CUSTOMER COMPLAINTS AND IMPROVING SERVICE</a:t>
              </a:r>
            </a:p>
          </p:txBody>
        </p:sp>
      </p:grpSp>
      <p:sp>
        <p:nvSpPr>
          <p:cNvPr name="TextBox 15" id="15"/>
          <p:cNvSpPr txBox="true"/>
          <p:nvPr/>
        </p:nvSpPr>
        <p:spPr>
          <a:xfrm rot="0">
            <a:off x="1037331" y="3653015"/>
            <a:ext cx="16446961" cy="457835"/>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Collection:</a:t>
            </a:r>
          </a:p>
        </p:txBody>
      </p:sp>
      <p:sp>
        <p:nvSpPr>
          <p:cNvPr name="TextBox 16" id="16"/>
          <p:cNvSpPr txBox="true"/>
          <p:nvPr/>
        </p:nvSpPr>
        <p:spPr>
          <a:xfrm rot="0">
            <a:off x="1037331" y="5276850"/>
            <a:ext cx="16446961" cy="457835"/>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Project management:</a:t>
            </a:r>
          </a:p>
        </p:txBody>
      </p:sp>
      <p:sp>
        <p:nvSpPr>
          <p:cNvPr name="TextBox 17" id="17"/>
          <p:cNvSpPr txBox="true"/>
          <p:nvPr/>
        </p:nvSpPr>
        <p:spPr>
          <a:xfrm rot="0">
            <a:off x="1037331" y="6652249"/>
            <a:ext cx="16446961" cy="457835"/>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Customer service:</a:t>
            </a:r>
          </a:p>
        </p:txBody>
      </p:sp>
      <p:sp>
        <p:nvSpPr>
          <p:cNvPr name="Freeform 18" id="18"/>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4"/>
            <a:stretch>
              <a:fillRect l="0" t="0" r="0" b="0"/>
            </a:stretch>
          </a:blipFill>
        </p:spPr>
      </p:sp>
      <p:sp>
        <p:nvSpPr>
          <p:cNvPr name="Freeform 19" id="19"/>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7" action="ppaction://hlinksldjump"/>
              </a:rPr>
              <a:t>Back to Agenda</a:t>
            </a:r>
          </a:p>
        </p:txBody>
      </p:sp>
      <p:sp>
        <p:nvSpPr>
          <p:cNvPr name="TextBox 21" id="21"/>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FFFFFF"/>
                </a:solidFill>
                <a:latin typeface="Helios"/>
                <a:ea typeface="Helios"/>
                <a:cs typeface="Helios"/>
                <a:sym typeface="Helios"/>
              </a:rPr>
              <a:t>TEAM 2</a:t>
            </a:r>
          </a:p>
          <a:p>
            <a:pPr algn="l">
              <a:lnSpc>
                <a:spcPts val="3501"/>
              </a:lnSpc>
              <a:spcBef>
                <a:spcPct val="0"/>
              </a:spcBef>
            </a:pPr>
            <a:r>
              <a:rPr lang="en-US" sz="2501">
                <a:solidFill>
                  <a:srgbClr val="FFFFFF"/>
                </a:solidFill>
                <a:latin typeface="Helios"/>
                <a:ea typeface="Helios"/>
                <a:cs typeface="Helios"/>
                <a:sym typeface="Helios"/>
              </a:rPr>
              <a:t>    AST</a:t>
            </a:r>
          </a:p>
        </p:txBody>
      </p:sp>
      <p:grpSp>
        <p:nvGrpSpPr>
          <p:cNvPr name="Group 22" id="22"/>
          <p:cNvGrpSpPr/>
          <p:nvPr/>
        </p:nvGrpSpPr>
        <p:grpSpPr>
          <a:xfrm rot="0">
            <a:off x="920520" y="8757257"/>
            <a:ext cx="16446961" cy="708000"/>
            <a:chOff x="0" y="0"/>
            <a:chExt cx="4331710" cy="186469"/>
          </a:xfrm>
        </p:grpSpPr>
        <p:sp>
          <p:nvSpPr>
            <p:cNvPr name="Freeform 23" id="23"/>
            <p:cNvSpPr/>
            <p:nvPr/>
          </p:nvSpPr>
          <p:spPr>
            <a:xfrm flipH="false" flipV="false" rot="0">
              <a:off x="0" y="0"/>
              <a:ext cx="4331710" cy="186469"/>
            </a:xfrm>
            <a:custGeom>
              <a:avLst/>
              <a:gdLst/>
              <a:ahLst/>
              <a:cxnLst/>
              <a:rect r="r" b="b" t="t" l="l"/>
              <a:pathLst>
                <a:path h="186469" w="4331710">
                  <a:moveTo>
                    <a:pt x="47072" y="0"/>
                  </a:moveTo>
                  <a:lnTo>
                    <a:pt x="4284638" y="0"/>
                  </a:lnTo>
                  <a:cubicBezTo>
                    <a:pt x="4297122" y="0"/>
                    <a:pt x="4309095" y="4959"/>
                    <a:pt x="4317923" y="13787"/>
                  </a:cubicBezTo>
                  <a:cubicBezTo>
                    <a:pt x="4326751" y="22615"/>
                    <a:pt x="4331710" y="34588"/>
                    <a:pt x="4331710" y="47072"/>
                  </a:cubicBezTo>
                  <a:lnTo>
                    <a:pt x="4331710" y="139397"/>
                  </a:lnTo>
                  <a:cubicBezTo>
                    <a:pt x="4331710" y="165394"/>
                    <a:pt x="4310635" y="186469"/>
                    <a:pt x="4284638" y="186469"/>
                  </a:cubicBezTo>
                  <a:lnTo>
                    <a:pt x="47072" y="186469"/>
                  </a:lnTo>
                  <a:cubicBezTo>
                    <a:pt x="34588" y="186469"/>
                    <a:pt x="22615" y="181510"/>
                    <a:pt x="13787" y="172682"/>
                  </a:cubicBezTo>
                  <a:cubicBezTo>
                    <a:pt x="4959" y="163854"/>
                    <a:pt x="0" y="151881"/>
                    <a:pt x="0" y="139397"/>
                  </a:cubicBezTo>
                  <a:lnTo>
                    <a:pt x="0" y="47072"/>
                  </a:lnTo>
                  <a:cubicBezTo>
                    <a:pt x="0" y="21075"/>
                    <a:pt x="21075" y="0"/>
                    <a:pt x="47072" y="0"/>
                  </a:cubicBezTo>
                  <a:close/>
                </a:path>
              </a:pathLst>
            </a:custGeom>
            <a:solidFill>
              <a:srgbClr val="F4F4F4"/>
            </a:solidFill>
            <a:ln cap="rnd">
              <a:noFill/>
              <a:prstDash val="solid"/>
              <a:round/>
            </a:ln>
          </p:spPr>
        </p:sp>
        <p:sp>
          <p:nvSpPr>
            <p:cNvPr name="TextBox 24" id="24"/>
            <p:cNvSpPr txBox="true"/>
            <p:nvPr/>
          </p:nvSpPr>
          <p:spPr>
            <a:xfrm>
              <a:off x="0" y="-47625"/>
              <a:ext cx="4331710" cy="234094"/>
            </a:xfrm>
            <a:prstGeom prst="rect">
              <a:avLst/>
            </a:prstGeom>
          </p:spPr>
          <p:txBody>
            <a:bodyPr anchor="ctr" rtlCol="false" tIns="50800" lIns="50800" bIns="50800" rIns="50800"/>
            <a:lstStyle/>
            <a:p>
              <a:pPr algn="ctr">
                <a:lnSpc>
                  <a:spcPts val="3499"/>
                </a:lnSpc>
              </a:pPr>
              <a:r>
                <a:rPr lang="en-US" b="true" sz="2499">
                  <a:solidFill>
                    <a:srgbClr val="718BAB"/>
                  </a:solidFill>
                  <a:latin typeface="Helios Bold"/>
                  <a:ea typeface="Helios Bold"/>
                  <a:cs typeface="Helios Bold"/>
                  <a:sym typeface="Helios Bold"/>
                </a:rPr>
                <a:t>MEASURING SALES PERFORMANCE AND ANALYZING TRENDS</a:t>
              </a:r>
            </a:p>
          </p:txBody>
        </p:sp>
      </p:grpSp>
      <p:sp>
        <p:nvSpPr>
          <p:cNvPr name="TextBox 25" id="25"/>
          <p:cNvSpPr txBox="true"/>
          <p:nvPr/>
        </p:nvSpPr>
        <p:spPr>
          <a:xfrm rot="0">
            <a:off x="1037331" y="8147022"/>
            <a:ext cx="16446961" cy="457835"/>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Sales: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3" id="3"/>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384875"/>
            <a:ext cx="9222654" cy="4825252"/>
          </a:xfrm>
          <a:custGeom>
            <a:avLst/>
            <a:gdLst/>
            <a:ahLst/>
            <a:cxnLst/>
            <a:rect r="r" b="b" t="t" l="l"/>
            <a:pathLst>
              <a:path h="4825252" w="9222654">
                <a:moveTo>
                  <a:pt x="0" y="0"/>
                </a:moveTo>
                <a:lnTo>
                  <a:pt x="9222654" y="0"/>
                </a:lnTo>
                <a:lnTo>
                  <a:pt x="9222654" y="4825252"/>
                </a:lnTo>
                <a:lnTo>
                  <a:pt x="0" y="4825252"/>
                </a:lnTo>
                <a:lnTo>
                  <a:pt x="0" y="0"/>
                </a:lnTo>
                <a:close/>
              </a:path>
            </a:pathLst>
          </a:custGeom>
          <a:blipFill>
            <a:blip r:embed="rId5"/>
            <a:stretch>
              <a:fillRect l="-1212" t="-28380" r="-18197" b="0"/>
            </a:stretch>
          </a:blipFill>
        </p:spPr>
      </p:sp>
      <p:grpSp>
        <p:nvGrpSpPr>
          <p:cNvPr name="Group 5" id="5"/>
          <p:cNvGrpSpPr/>
          <p:nvPr/>
        </p:nvGrpSpPr>
        <p:grpSpPr>
          <a:xfrm rot="0">
            <a:off x="1037331" y="4226253"/>
            <a:ext cx="9231285" cy="4921598"/>
            <a:chOff x="0" y="0"/>
            <a:chExt cx="2431285" cy="1296223"/>
          </a:xfrm>
        </p:grpSpPr>
        <p:sp>
          <p:nvSpPr>
            <p:cNvPr name="Freeform 6" id="6"/>
            <p:cNvSpPr/>
            <p:nvPr/>
          </p:nvSpPr>
          <p:spPr>
            <a:xfrm flipH="false" flipV="false" rot="0">
              <a:off x="0" y="0"/>
              <a:ext cx="2431285" cy="1296223"/>
            </a:xfrm>
            <a:custGeom>
              <a:avLst/>
              <a:gdLst/>
              <a:ahLst/>
              <a:cxnLst/>
              <a:rect r="r" b="b" t="t" l="l"/>
              <a:pathLst>
                <a:path h="1296223" w="2431285">
                  <a:moveTo>
                    <a:pt x="42772" y="0"/>
                  </a:moveTo>
                  <a:lnTo>
                    <a:pt x="2388513" y="0"/>
                  </a:lnTo>
                  <a:cubicBezTo>
                    <a:pt x="2412135" y="0"/>
                    <a:pt x="2431285" y="19150"/>
                    <a:pt x="2431285" y="42772"/>
                  </a:cubicBezTo>
                  <a:lnTo>
                    <a:pt x="2431285" y="1253452"/>
                  </a:lnTo>
                  <a:cubicBezTo>
                    <a:pt x="2431285" y="1277074"/>
                    <a:pt x="2412135" y="1296223"/>
                    <a:pt x="2388513" y="1296223"/>
                  </a:cubicBezTo>
                  <a:lnTo>
                    <a:pt x="42772" y="1296223"/>
                  </a:lnTo>
                  <a:cubicBezTo>
                    <a:pt x="19150" y="1296223"/>
                    <a:pt x="0" y="1277074"/>
                    <a:pt x="0" y="1253452"/>
                  </a:cubicBezTo>
                  <a:lnTo>
                    <a:pt x="0" y="42772"/>
                  </a:lnTo>
                  <a:cubicBezTo>
                    <a:pt x="0" y="19150"/>
                    <a:pt x="19150" y="0"/>
                    <a:pt x="42772" y="0"/>
                  </a:cubicBezTo>
                  <a:close/>
                </a:path>
              </a:pathLst>
            </a:custGeom>
            <a:solidFill>
              <a:srgbClr val="000000">
                <a:alpha val="0"/>
              </a:srgbClr>
            </a:solidFill>
            <a:ln w="95250" cap="rnd">
              <a:solidFill>
                <a:srgbClr val="FF914D"/>
              </a:solidFill>
              <a:prstDash val="dash"/>
              <a:round/>
            </a:ln>
          </p:spPr>
        </p:sp>
        <p:sp>
          <p:nvSpPr>
            <p:cNvPr name="TextBox 7" id="7"/>
            <p:cNvSpPr txBox="true"/>
            <p:nvPr/>
          </p:nvSpPr>
          <p:spPr>
            <a:xfrm>
              <a:off x="0" y="-38100"/>
              <a:ext cx="2431285" cy="1334323"/>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10881296" y="5480738"/>
            <a:ext cx="1518904" cy="3232369"/>
          </a:xfrm>
          <a:custGeom>
            <a:avLst/>
            <a:gdLst/>
            <a:ahLst/>
            <a:cxnLst/>
            <a:rect r="r" b="b" t="t" l="l"/>
            <a:pathLst>
              <a:path h="3232369" w="1518904">
                <a:moveTo>
                  <a:pt x="0" y="0"/>
                </a:moveTo>
                <a:lnTo>
                  <a:pt x="1518904" y="0"/>
                </a:lnTo>
                <a:lnTo>
                  <a:pt x="1518904" y="3232368"/>
                </a:lnTo>
                <a:lnTo>
                  <a:pt x="0" y="3232368"/>
                </a:lnTo>
                <a:lnTo>
                  <a:pt x="0" y="0"/>
                </a:lnTo>
                <a:close/>
              </a:path>
            </a:pathLst>
          </a:custGeom>
          <a:blipFill>
            <a:blip r:embed="rId5"/>
            <a:stretch>
              <a:fillRect l="-388713" t="-131166" r="-1510606" b="-297295"/>
            </a:stretch>
          </a:blipFill>
        </p:spPr>
      </p:sp>
      <p:sp>
        <p:nvSpPr>
          <p:cNvPr name="Freeform 9" id="9"/>
          <p:cNvSpPr/>
          <p:nvPr/>
        </p:nvSpPr>
        <p:spPr>
          <a:xfrm flipH="false" flipV="false" rot="0">
            <a:off x="13446551" y="5746217"/>
            <a:ext cx="1219953" cy="3232369"/>
          </a:xfrm>
          <a:custGeom>
            <a:avLst/>
            <a:gdLst/>
            <a:ahLst/>
            <a:cxnLst/>
            <a:rect r="r" b="b" t="t" l="l"/>
            <a:pathLst>
              <a:path h="3232369" w="1219953">
                <a:moveTo>
                  <a:pt x="0" y="0"/>
                </a:moveTo>
                <a:lnTo>
                  <a:pt x="1219953" y="0"/>
                </a:lnTo>
                <a:lnTo>
                  <a:pt x="1219953" y="3232369"/>
                </a:lnTo>
                <a:lnTo>
                  <a:pt x="0" y="3232369"/>
                </a:lnTo>
                <a:lnTo>
                  <a:pt x="0" y="0"/>
                </a:lnTo>
                <a:close/>
              </a:path>
            </a:pathLst>
          </a:custGeom>
          <a:blipFill>
            <a:blip r:embed="rId5"/>
            <a:stretch>
              <a:fillRect l="-677222" t="-132981" r="-1712033" b="-295481"/>
            </a:stretch>
          </a:blipFill>
        </p:spPr>
      </p:sp>
      <p:sp>
        <p:nvSpPr>
          <p:cNvPr name="Freeform 10" id="10"/>
          <p:cNvSpPr/>
          <p:nvPr/>
        </p:nvSpPr>
        <p:spPr>
          <a:xfrm flipH="false" flipV="false" rot="0">
            <a:off x="15712855" y="5896639"/>
            <a:ext cx="1546445" cy="3280542"/>
          </a:xfrm>
          <a:custGeom>
            <a:avLst/>
            <a:gdLst/>
            <a:ahLst/>
            <a:cxnLst/>
            <a:rect r="r" b="b" t="t" l="l"/>
            <a:pathLst>
              <a:path h="3280542" w="1546445">
                <a:moveTo>
                  <a:pt x="0" y="0"/>
                </a:moveTo>
                <a:lnTo>
                  <a:pt x="1546445" y="0"/>
                </a:lnTo>
                <a:lnTo>
                  <a:pt x="1546445" y="3280542"/>
                </a:lnTo>
                <a:lnTo>
                  <a:pt x="0" y="3280542"/>
                </a:lnTo>
                <a:lnTo>
                  <a:pt x="0" y="0"/>
                </a:lnTo>
                <a:close/>
              </a:path>
            </a:pathLst>
          </a:custGeom>
          <a:blipFill>
            <a:blip r:embed="rId5"/>
            <a:stretch>
              <a:fillRect l="-689585" t="-131028" r="-1174128" b="-289673"/>
            </a:stretch>
          </a:blipFill>
        </p:spPr>
      </p:sp>
      <p:sp>
        <p:nvSpPr>
          <p:cNvPr name="AutoShape 11" id="11"/>
          <p:cNvSpPr/>
          <p:nvPr/>
        </p:nvSpPr>
        <p:spPr>
          <a:xfrm>
            <a:off x="3377721" y="5143500"/>
            <a:ext cx="8263027" cy="337238"/>
          </a:xfrm>
          <a:prstGeom prst="line">
            <a:avLst/>
          </a:prstGeom>
          <a:ln cap="flat" w="85725">
            <a:solidFill>
              <a:srgbClr val="FF914D"/>
            </a:solidFill>
            <a:prstDash val="sysDot"/>
            <a:headEnd type="none" len="sm" w="sm"/>
            <a:tailEnd type="arrow" len="sm" w="med"/>
          </a:ln>
        </p:spPr>
      </p:sp>
      <p:sp>
        <p:nvSpPr>
          <p:cNvPr name="AutoShape 12" id="12"/>
          <p:cNvSpPr/>
          <p:nvPr/>
        </p:nvSpPr>
        <p:spPr>
          <a:xfrm flipV="true">
            <a:off x="4133291" y="5746217"/>
            <a:ext cx="9923237" cy="198594"/>
          </a:xfrm>
          <a:prstGeom prst="line">
            <a:avLst/>
          </a:prstGeom>
          <a:ln cap="flat" w="85725">
            <a:solidFill>
              <a:srgbClr val="FF914D"/>
            </a:solidFill>
            <a:prstDash val="sysDot"/>
            <a:headEnd type="none" len="sm" w="sm"/>
            <a:tailEnd type="arrow" len="sm" w="med"/>
          </a:ln>
        </p:spPr>
      </p:sp>
      <p:sp>
        <p:nvSpPr>
          <p:cNvPr name="AutoShape 13" id="13"/>
          <p:cNvSpPr/>
          <p:nvPr/>
        </p:nvSpPr>
        <p:spPr>
          <a:xfrm flipV="true">
            <a:off x="5065335" y="5896639"/>
            <a:ext cx="11420742" cy="687367"/>
          </a:xfrm>
          <a:prstGeom prst="line">
            <a:avLst/>
          </a:prstGeom>
          <a:ln cap="flat" w="85725">
            <a:solidFill>
              <a:srgbClr val="FF914D"/>
            </a:solidFill>
            <a:prstDash val="sysDot"/>
            <a:headEnd type="none" len="sm" w="sm"/>
            <a:tailEnd type="arrow" len="sm" w="med"/>
          </a:ln>
        </p:spPr>
      </p:sp>
      <p:grpSp>
        <p:nvGrpSpPr>
          <p:cNvPr name="Group 14" id="14"/>
          <p:cNvGrpSpPr/>
          <p:nvPr/>
        </p:nvGrpSpPr>
        <p:grpSpPr>
          <a:xfrm rot="0">
            <a:off x="12766646" y="4226253"/>
            <a:ext cx="3086100" cy="857985"/>
            <a:chOff x="0" y="0"/>
            <a:chExt cx="812800" cy="225971"/>
          </a:xfrm>
        </p:grpSpPr>
        <p:sp>
          <p:nvSpPr>
            <p:cNvPr name="Freeform 15" id="15"/>
            <p:cNvSpPr/>
            <p:nvPr/>
          </p:nvSpPr>
          <p:spPr>
            <a:xfrm flipH="false" flipV="false" rot="0">
              <a:off x="0" y="0"/>
              <a:ext cx="812800" cy="225971"/>
            </a:xfrm>
            <a:custGeom>
              <a:avLst/>
              <a:gdLst/>
              <a:ahLst/>
              <a:cxnLst/>
              <a:rect r="r" b="b" t="t" l="l"/>
              <a:pathLst>
                <a:path h="225971" w="812800">
                  <a:moveTo>
                    <a:pt x="112986" y="0"/>
                  </a:moveTo>
                  <a:lnTo>
                    <a:pt x="699814" y="0"/>
                  </a:lnTo>
                  <a:cubicBezTo>
                    <a:pt x="762215" y="0"/>
                    <a:pt x="812800" y="50585"/>
                    <a:pt x="812800" y="112986"/>
                  </a:cubicBezTo>
                  <a:lnTo>
                    <a:pt x="812800" y="112986"/>
                  </a:lnTo>
                  <a:cubicBezTo>
                    <a:pt x="812800" y="142951"/>
                    <a:pt x="800896" y="171690"/>
                    <a:pt x="779707" y="192879"/>
                  </a:cubicBezTo>
                  <a:cubicBezTo>
                    <a:pt x="758518" y="214068"/>
                    <a:pt x="729780" y="225971"/>
                    <a:pt x="699814" y="225971"/>
                  </a:cubicBezTo>
                  <a:lnTo>
                    <a:pt x="112986" y="225971"/>
                  </a:lnTo>
                  <a:cubicBezTo>
                    <a:pt x="50585" y="225971"/>
                    <a:pt x="0" y="175386"/>
                    <a:pt x="0" y="112986"/>
                  </a:cubicBezTo>
                  <a:lnTo>
                    <a:pt x="0" y="112986"/>
                  </a:lnTo>
                  <a:cubicBezTo>
                    <a:pt x="0" y="50585"/>
                    <a:pt x="50585" y="0"/>
                    <a:pt x="112986" y="0"/>
                  </a:cubicBezTo>
                  <a:close/>
                </a:path>
              </a:pathLst>
            </a:custGeom>
            <a:solidFill>
              <a:srgbClr val="F4F4F4"/>
            </a:solidFill>
          </p:spPr>
        </p:sp>
        <p:sp>
          <p:nvSpPr>
            <p:cNvPr name="TextBox 16" id="16"/>
            <p:cNvSpPr txBox="true"/>
            <p:nvPr/>
          </p:nvSpPr>
          <p:spPr>
            <a:xfrm>
              <a:off x="0" y="-38100"/>
              <a:ext cx="812800" cy="264071"/>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476628" y="1552647"/>
            <a:ext cx="6500368" cy="1311274"/>
          </a:xfrm>
          <a:prstGeom prst="rect">
            <a:avLst/>
          </a:prstGeom>
        </p:spPr>
        <p:txBody>
          <a:bodyPr anchor="t" rtlCol="false" tIns="0" lIns="0" bIns="0" rIns="0">
            <a:spAutoFit/>
          </a:bodyPr>
          <a:lstStyle/>
          <a:p>
            <a:pPr algn="l">
              <a:lnSpc>
                <a:spcPts val="5200"/>
              </a:lnSpc>
            </a:pPr>
            <a:r>
              <a:rPr lang="en-US" sz="4000" b="true">
                <a:solidFill>
                  <a:srgbClr val="718BAB"/>
                </a:solidFill>
                <a:latin typeface="Klein Bold"/>
                <a:ea typeface="Klein Bold"/>
                <a:cs typeface="Klein Bold"/>
                <a:sym typeface="Klein Bold"/>
              </a:rPr>
              <a:t>Data</a:t>
            </a:r>
          </a:p>
          <a:p>
            <a:pPr algn="l">
              <a:lnSpc>
                <a:spcPts val="5200"/>
              </a:lnSpc>
            </a:pPr>
            <a:r>
              <a:rPr lang="en-US" sz="4000" b="true">
                <a:solidFill>
                  <a:srgbClr val="2A2E3A"/>
                </a:solidFill>
                <a:latin typeface="Klein Bold"/>
                <a:ea typeface="Klein Bold"/>
                <a:cs typeface="Klein Bold"/>
                <a:sym typeface="Klein Bold"/>
              </a:rPr>
              <a:t>Handling</a:t>
            </a:r>
          </a:p>
        </p:txBody>
      </p:sp>
      <p:sp>
        <p:nvSpPr>
          <p:cNvPr name="TextBox 18" id="18"/>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6" action="ppaction://hlinksldjump"/>
              </a:rPr>
              <a:t>Back to Agenda</a:t>
            </a:r>
          </a:p>
        </p:txBody>
      </p:sp>
      <p:sp>
        <p:nvSpPr>
          <p:cNvPr name="TextBox 19" id="1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
        <p:nvSpPr>
          <p:cNvPr name="TextBox 20" id="20"/>
          <p:cNvSpPr txBox="true"/>
          <p:nvPr/>
        </p:nvSpPr>
        <p:spPr>
          <a:xfrm rot="0">
            <a:off x="2739363" y="2897791"/>
            <a:ext cx="12871868" cy="915035"/>
          </a:xfrm>
          <a:prstGeom prst="rect">
            <a:avLst/>
          </a:prstGeom>
        </p:spPr>
        <p:txBody>
          <a:bodyPr anchor="t" rtlCol="false" tIns="0" lIns="0" bIns="0" rIns="0">
            <a:spAutoFit/>
          </a:bodyPr>
          <a:lstStyle/>
          <a:p>
            <a:pPr algn="l">
              <a:lnSpc>
                <a:spcPts val="3639"/>
              </a:lnSpc>
            </a:pPr>
            <a:r>
              <a:rPr lang="en-US" sz="2599" i="true" b="true">
                <a:solidFill>
                  <a:srgbClr val="2A2E3A"/>
                </a:solidFill>
                <a:latin typeface="Helios Bold Italics"/>
                <a:ea typeface="Helios Bold Italics"/>
                <a:cs typeface="Helios Bold Italics"/>
                <a:sym typeface="Helios Bold Italics"/>
              </a:rPr>
              <a:t> Inventory Table</a:t>
            </a:r>
          </a:p>
          <a:p>
            <a:pPr algn="l" marL="0" indent="0" lvl="0">
              <a:lnSpc>
                <a:spcPts val="3639"/>
              </a:lnSpc>
              <a:spcBef>
                <a:spcPct val="0"/>
              </a:spcBef>
            </a:pPr>
            <a:r>
              <a:rPr lang="en-US" sz="2599">
                <a:solidFill>
                  <a:srgbClr val="2A2E3A"/>
                </a:solidFill>
                <a:latin typeface="Helios"/>
                <a:ea typeface="Helios"/>
                <a:cs typeface="Helios"/>
                <a:sym typeface="Helios"/>
              </a:rPr>
              <a:t>Tracks inventory information on projects and properties, including their costs and prices</a:t>
            </a:r>
          </a:p>
        </p:txBody>
      </p:sp>
      <p:sp>
        <p:nvSpPr>
          <p:cNvPr name="TextBox 21" id="21"/>
          <p:cNvSpPr txBox="true"/>
          <p:nvPr/>
        </p:nvSpPr>
        <p:spPr>
          <a:xfrm rot="0">
            <a:off x="12400200" y="4403778"/>
            <a:ext cx="3818992"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2A2E3A"/>
                </a:solidFill>
                <a:latin typeface="Klein Bold"/>
                <a:ea typeface="Klein Bold"/>
                <a:cs typeface="Klein Bold"/>
                <a:sym typeface="Klein Bold"/>
              </a:rPr>
              <a:t>MAIN COLUMNS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80584" y="0"/>
            <a:ext cx="1607416" cy="1600272"/>
          </a:xfrm>
          <a:custGeom>
            <a:avLst/>
            <a:gdLst/>
            <a:ahLst/>
            <a:cxnLst/>
            <a:rect r="r" b="b" t="t" l="l"/>
            <a:pathLst>
              <a:path h="1600272" w="1607416">
                <a:moveTo>
                  <a:pt x="0" y="0"/>
                </a:moveTo>
                <a:lnTo>
                  <a:pt x="1607416" y="0"/>
                </a:lnTo>
                <a:lnTo>
                  <a:pt x="1607416" y="1600272"/>
                </a:lnTo>
                <a:lnTo>
                  <a:pt x="0" y="1600272"/>
                </a:lnTo>
                <a:lnTo>
                  <a:pt x="0" y="0"/>
                </a:lnTo>
                <a:close/>
              </a:path>
            </a:pathLst>
          </a:custGeom>
          <a:blipFill>
            <a:blip r:embed="rId2"/>
            <a:stretch>
              <a:fillRect l="0" t="0" r="0" b="0"/>
            </a:stretch>
          </a:blipFill>
        </p:spPr>
      </p:sp>
      <p:sp>
        <p:nvSpPr>
          <p:cNvPr name="Freeform 3" id="3"/>
          <p:cNvSpPr/>
          <p:nvPr/>
        </p:nvSpPr>
        <p:spPr>
          <a:xfrm flipH="false" flipV="false" rot="0">
            <a:off x="0" y="0"/>
            <a:ext cx="1037331" cy="1088802"/>
          </a:xfrm>
          <a:custGeom>
            <a:avLst/>
            <a:gdLst/>
            <a:ahLst/>
            <a:cxnLst/>
            <a:rect r="r" b="b" t="t" l="l"/>
            <a:pathLst>
              <a:path h="1088802" w="1037331">
                <a:moveTo>
                  <a:pt x="0" y="0"/>
                </a:moveTo>
                <a:lnTo>
                  <a:pt x="1037331" y="0"/>
                </a:lnTo>
                <a:lnTo>
                  <a:pt x="1037331" y="1088802"/>
                </a:lnTo>
                <a:lnTo>
                  <a:pt x="0" y="1088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7331" y="4666033"/>
            <a:ext cx="9231285" cy="4921598"/>
          </a:xfrm>
          <a:custGeom>
            <a:avLst/>
            <a:gdLst/>
            <a:ahLst/>
            <a:cxnLst/>
            <a:rect r="r" b="b" t="t" l="l"/>
            <a:pathLst>
              <a:path h="4921598" w="9231285">
                <a:moveTo>
                  <a:pt x="0" y="0"/>
                </a:moveTo>
                <a:lnTo>
                  <a:pt x="9231285" y="0"/>
                </a:lnTo>
                <a:lnTo>
                  <a:pt x="9231285" y="4921598"/>
                </a:lnTo>
                <a:lnTo>
                  <a:pt x="0" y="4921598"/>
                </a:lnTo>
                <a:lnTo>
                  <a:pt x="0" y="0"/>
                </a:lnTo>
                <a:close/>
              </a:path>
            </a:pathLst>
          </a:custGeom>
          <a:blipFill>
            <a:blip r:embed="rId5"/>
            <a:stretch>
              <a:fillRect l="0" t="-37679" r="-45778" b="-16125"/>
            </a:stretch>
          </a:blipFill>
        </p:spPr>
      </p:sp>
      <p:sp>
        <p:nvSpPr>
          <p:cNvPr name="Freeform 5" id="5"/>
          <p:cNvSpPr/>
          <p:nvPr/>
        </p:nvSpPr>
        <p:spPr>
          <a:xfrm flipH="false" flipV="false" rot="0">
            <a:off x="10882695" y="5466154"/>
            <a:ext cx="1517505" cy="3321355"/>
          </a:xfrm>
          <a:custGeom>
            <a:avLst/>
            <a:gdLst/>
            <a:ahLst/>
            <a:cxnLst/>
            <a:rect r="r" b="b" t="t" l="l"/>
            <a:pathLst>
              <a:path h="3321355" w="1517505">
                <a:moveTo>
                  <a:pt x="0" y="0"/>
                </a:moveTo>
                <a:lnTo>
                  <a:pt x="1517505" y="0"/>
                </a:lnTo>
                <a:lnTo>
                  <a:pt x="1517505" y="3321355"/>
                </a:lnTo>
                <a:lnTo>
                  <a:pt x="0" y="3321355"/>
                </a:lnTo>
                <a:lnTo>
                  <a:pt x="0" y="0"/>
                </a:lnTo>
                <a:close/>
              </a:path>
            </a:pathLst>
          </a:custGeom>
          <a:blipFill>
            <a:blip r:embed="rId5"/>
            <a:stretch>
              <a:fillRect l="-194497" t="-87487" r="-1095039" b="-169627"/>
            </a:stretch>
          </a:blipFill>
        </p:spPr>
      </p:sp>
      <p:sp>
        <p:nvSpPr>
          <p:cNvPr name="AutoShape 6" id="6"/>
          <p:cNvSpPr/>
          <p:nvPr/>
        </p:nvSpPr>
        <p:spPr>
          <a:xfrm>
            <a:off x="3377721" y="5143500"/>
            <a:ext cx="8263027" cy="337238"/>
          </a:xfrm>
          <a:prstGeom prst="line">
            <a:avLst/>
          </a:prstGeom>
          <a:ln cap="flat" w="85725">
            <a:solidFill>
              <a:srgbClr val="FF914D"/>
            </a:solidFill>
            <a:prstDash val="sysDot"/>
            <a:headEnd type="none" len="sm" w="sm"/>
            <a:tailEnd type="arrow" len="sm" w="med"/>
          </a:ln>
        </p:spPr>
      </p:sp>
      <p:grpSp>
        <p:nvGrpSpPr>
          <p:cNvPr name="Group 7" id="7"/>
          <p:cNvGrpSpPr/>
          <p:nvPr/>
        </p:nvGrpSpPr>
        <p:grpSpPr>
          <a:xfrm rot="0">
            <a:off x="1037331" y="4666033"/>
            <a:ext cx="9231285" cy="4921598"/>
            <a:chOff x="0" y="0"/>
            <a:chExt cx="2431285" cy="1296223"/>
          </a:xfrm>
        </p:grpSpPr>
        <p:sp>
          <p:nvSpPr>
            <p:cNvPr name="Freeform 8" id="8"/>
            <p:cNvSpPr/>
            <p:nvPr/>
          </p:nvSpPr>
          <p:spPr>
            <a:xfrm flipH="false" flipV="false" rot="0">
              <a:off x="0" y="0"/>
              <a:ext cx="2431285" cy="1296223"/>
            </a:xfrm>
            <a:custGeom>
              <a:avLst/>
              <a:gdLst/>
              <a:ahLst/>
              <a:cxnLst/>
              <a:rect r="r" b="b" t="t" l="l"/>
              <a:pathLst>
                <a:path h="1296223" w="2431285">
                  <a:moveTo>
                    <a:pt x="42772" y="0"/>
                  </a:moveTo>
                  <a:lnTo>
                    <a:pt x="2388513" y="0"/>
                  </a:lnTo>
                  <a:cubicBezTo>
                    <a:pt x="2412135" y="0"/>
                    <a:pt x="2431285" y="19150"/>
                    <a:pt x="2431285" y="42772"/>
                  </a:cubicBezTo>
                  <a:lnTo>
                    <a:pt x="2431285" y="1253452"/>
                  </a:lnTo>
                  <a:cubicBezTo>
                    <a:pt x="2431285" y="1277074"/>
                    <a:pt x="2412135" y="1296223"/>
                    <a:pt x="2388513" y="1296223"/>
                  </a:cubicBezTo>
                  <a:lnTo>
                    <a:pt x="42772" y="1296223"/>
                  </a:lnTo>
                  <a:cubicBezTo>
                    <a:pt x="19150" y="1296223"/>
                    <a:pt x="0" y="1277074"/>
                    <a:pt x="0" y="1253452"/>
                  </a:cubicBezTo>
                  <a:lnTo>
                    <a:pt x="0" y="42772"/>
                  </a:lnTo>
                  <a:cubicBezTo>
                    <a:pt x="0" y="19150"/>
                    <a:pt x="19150" y="0"/>
                    <a:pt x="42772" y="0"/>
                  </a:cubicBezTo>
                  <a:close/>
                </a:path>
              </a:pathLst>
            </a:custGeom>
            <a:solidFill>
              <a:srgbClr val="000000">
                <a:alpha val="0"/>
              </a:srgbClr>
            </a:solidFill>
            <a:ln w="95250" cap="rnd">
              <a:solidFill>
                <a:srgbClr val="FF914D"/>
              </a:solidFill>
              <a:prstDash val="dash"/>
              <a:round/>
            </a:ln>
          </p:spPr>
        </p:sp>
        <p:sp>
          <p:nvSpPr>
            <p:cNvPr name="TextBox 9" id="9"/>
            <p:cNvSpPr txBox="true"/>
            <p:nvPr/>
          </p:nvSpPr>
          <p:spPr>
            <a:xfrm>
              <a:off x="0" y="-38100"/>
              <a:ext cx="2431285" cy="1334323"/>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13198408" y="5741463"/>
            <a:ext cx="1490360" cy="3321355"/>
          </a:xfrm>
          <a:custGeom>
            <a:avLst/>
            <a:gdLst/>
            <a:ahLst/>
            <a:cxnLst/>
            <a:rect r="r" b="b" t="t" l="l"/>
            <a:pathLst>
              <a:path h="3321355" w="1490360">
                <a:moveTo>
                  <a:pt x="0" y="0"/>
                </a:moveTo>
                <a:lnTo>
                  <a:pt x="1490360" y="0"/>
                </a:lnTo>
                <a:lnTo>
                  <a:pt x="1490360" y="3321356"/>
                </a:lnTo>
                <a:lnTo>
                  <a:pt x="0" y="3321356"/>
                </a:lnTo>
                <a:lnTo>
                  <a:pt x="0" y="0"/>
                </a:lnTo>
                <a:close/>
              </a:path>
            </a:pathLst>
          </a:custGeom>
          <a:blipFill>
            <a:blip r:embed="rId5"/>
            <a:stretch>
              <a:fillRect l="-473303" t="-87487" r="-841542" b="-169627"/>
            </a:stretch>
          </a:blipFill>
        </p:spPr>
      </p:sp>
      <p:sp>
        <p:nvSpPr>
          <p:cNvPr name="AutoShape 11" id="11"/>
          <p:cNvSpPr/>
          <p:nvPr/>
        </p:nvSpPr>
        <p:spPr>
          <a:xfrm flipV="true">
            <a:off x="5952461" y="5746217"/>
            <a:ext cx="8104066" cy="150421"/>
          </a:xfrm>
          <a:prstGeom prst="line">
            <a:avLst/>
          </a:prstGeom>
          <a:ln cap="flat" w="85725">
            <a:solidFill>
              <a:srgbClr val="FF914D"/>
            </a:solidFill>
            <a:prstDash val="sysDot"/>
            <a:headEnd type="none" len="sm" w="sm"/>
            <a:tailEnd type="arrow" len="sm" w="med"/>
          </a:ln>
        </p:spPr>
      </p:sp>
      <p:sp>
        <p:nvSpPr>
          <p:cNvPr name="Freeform 12" id="12"/>
          <p:cNvSpPr/>
          <p:nvPr/>
        </p:nvSpPr>
        <p:spPr>
          <a:xfrm flipH="false" flipV="false" rot="0">
            <a:off x="15687489" y="5788374"/>
            <a:ext cx="1517505" cy="3306772"/>
          </a:xfrm>
          <a:custGeom>
            <a:avLst/>
            <a:gdLst/>
            <a:ahLst/>
            <a:cxnLst/>
            <a:rect r="r" b="b" t="t" l="l"/>
            <a:pathLst>
              <a:path h="3306772" w="1517505">
                <a:moveTo>
                  <a:pt x="0" y="0"/>
                </a:moveTo>
                <a:lnTo>
                  <a:pt x="1517505" y="0"/>
                </a:lnTo>
                <a:lnTo>
                  <a:pt x="1517505" y="3306772"/>
                </a:lnTo>
                <a:lnTo>
                  <a:pt x="0" y="3306772"/>
                </a:lnTo>
                <a:lnTo>
                  <a:pt x="0" y="0"/>
                </a:lnTo>
                <a:close/>
              </a:path>
            </a:pathLst>
          </a:custGeom>
          <a:blipFill>
            <a:blip r:embed="rId5"/>
            <a:stretch>
              <a:fillRect l="-650155" t="-87872" r="-639381" b="-170816"/>
            </a:stretch>
          </a:blipFill>
        </p:spPr>
      </p:sp>
      <p:sp>
        <p:nvSpPr>
          <p:cNvPr name="AutoShape 13" id="13"/>
          <p:cNvSpPr/>
          <p:nvPr/>
        </p:nvSpPr>
        <p:spPr>
          <a:xfrm flipV="true">
            <a:off x="6847380" y="5896639"/>
            <a:ext cx="9638697" cy="668804"/>
          </a:xfrm>
          <a:prstGeom prst="line">
            <a:avLst/>
          </a:prstGeom>
          <a:ln cap="flat" w="85725">
            <a:solidFill>
              <a:srgbClr val="FF914D"/>
            </a:solidFill>
            <a:prstDash val="sysDot"/>
            <a:headEnd type="none" len="sm" w="sm"/>
            <a:tailEnd type="arrow" len="sm" w="med"/>
          </a:ln>
        </p:spPr>
      </p:sp>
      <p:grpSp>
        <p:nvGrpSpPr>
          <p:cNvPr name="Group 14" id="14"/>
          <p:cNvGrpSpPr/>
          <p:nvPr/>
        </p:nvGrpSpPr>
        <p:grpSpPr>
          <a:xfrm rot="0">
            <a:off x="12766646" y="4226253"/>
            <a:ext cx="3086100" cy="857985"/>
            <a:chOff x="0" y="0"/>
            <a:chExt cx="812800" cy="225971"/>
          </a:xfrm>
        </p:grpSpPr>
        <p:sp>
          <p:nvSpPr>
            <p:cNvPr name="Freeform 15" id="15"/>
            <p:cNvSpPr/>
            <p:nvPr/>
          </p:nvSpPr>
          <p:spPr>
            <a:xfrm flipH="false" flipV="false" rot="0">
              <a:off x="0" y="0"/>
              <a:ext cx="812800" cy="225971"/>
            </a:xfrm>
            <a:custGeom>
              <a:avLst/>
              <a:gdLst/>
              <a:ahLst/>
              <a:cxnLst/>
              <a:rect r="r" b="b" t="t" l="l"/>
              <a:pathLst>
                <a:path h="225971" w="812800">
                  <a:moveTo>
                    <a:pt x="112986" y="0"/>
                  </a:moveTo>
                  <a:lnTo>
                    <a:pt x="699814" y="0"/>
                  </a:lnTo>
                  <a:cubicBezTo>
                    <a:pt x="762215" y="0"/>
                    <a:pt x="812800" y="50585"/>
                    <a:pt x="812800" y="112986"/>
                  </a:cubicBezTo>
                  <a:lnTo>
                    <a:pt x="812800" y="112986"/>
                  </a:lnTo>
                  <a:cubicBezTo>
                    <a:pt x="812800" y="142951"/>
                    <a:pt x="800896" y="171690"/>
                    <a:pt x="779707" y="192879"/>
                  </a:cubicBezTo>
                  <a:cubicBezTo>
                    <a:pt x="758518" y="214068"/>
                    <a:pt x="729780" y="225971"/>
                    <a:pt x="699814" y="225971"/>
                  </a:cubicBezTo>
                  <a:lnTo>
                    <a:pt x="112986" y="225971"/>
                  </a:lnTo>
                  <a:cubicBezTo>
                    <a:pt x="50585" y="225971"/>
                    <a:pt x="0" y="175386"/>
                    <a:pt x="0" y="112986"/>
                  </a:cubicBezTo>
                  <a:lnTo>
                    <a:pt x="0" y="112986"/>
                  </a:lnTo>
                  <a:cubicBezTo>
                    <a:pt x="0" y="50585"/>
                    <a:pt x="50585" y="0"/>
                    <a:pt x="112986" y="0"/>
                  </a:cubicBezTo>
                  <a:close/>
                </a:path>
              </a:pathLst>
            </a:custGeom>
            <a:solidFill>
              <a:srgbClr val="F4F4F4"/>
            </a:solidFill>
          </p:spPr>
        </p:sp>
        <p:sp>
          <p:nvSpPr>
            <p:cNvPr name="TextBox 16" id="16"/>
            <p:cNvSpPr txBox="true"/>
            <p:nvPr/>
          </p:nvSpPr>
          <p:spPr>
            <a:xfrm>
              <a:off x="0" y="-38100"/>
              <a:ext cx="812800" cy="264071"/>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476628" y="1552647"/>
            <a:ext cx="6500368" cy="1311274"/>
          </a:xfrm>
          <a:prstGeom prst="rect">
            <a:avLst/>
          </a:prstGeom>
        </p:spPr>
        <p:txBody>
          <a:bodyPr anchor="t" rtlCol="false" tIns="0" lIns="0" bIns="0" rIns="0">
            <a:spAutoFit/>
          </a:bodyPr>
          <a:lstStyle/>
          <a:p>
            <a:pPr algn="l">
              <a:lnSpc>
                <a:spcPts val="5200"/>
              </a:lnSpc>
            </a:pPr>
            <a:r>
              <a:rPr lang="en-US" sz="4000" b="true">
                <a:solidFill>
                  <a:srgbClr val="718BAB"/>
                </a:solidFill>
                <a:latin typeface="Klein Bold"/>
                <a:ea typeface="Klein Bold"/>
                <a:cs typeface="Klein Bold"/>
                <a:sym typeface="Klein Bold"/>
              </a:rPr>
              <a:t>Data</a:t>
            </a:r>
          </a:p>
          <a:p>
            <a:pPr algn="l">
              <a:lnSpc>
                <a:spcPts val="5200"/>
              </a:lnSpc>
            </a:pPr>
            <a:r>
              <a:rPr lang="en-US" sz="4000" b="true">
                <a:solidFill>
                  <a:srgbClr val="2A2E3A"/>
                </a:solidFill>
                <a:latin typeface="Klein Bold"/>
                <a:ea typeface="Klein Bold"/>
                <a:cs typeface="Klein Bold"/>
                <a:sym typeface="Klein Bold"/>
              </a:rPr>
              <a:t>Handling</a:t>
            </a:r>
          </a:p>
        </p:txBody>
      </p:sp>
      <p:sp>
        <p:nvSpPr>
          <p:cNvPr name="TextBox 18" id="18"/>
          <p:cNvSpPr txBox="true"/>
          <p:nvPr/>
        </p:nvSpPr>
        <p:spPr>
          <a:xfrm rot="0">
            <a:off x="15408192" y="9770707"/>
            <a:ext cx="2076100" cy="300990"/>
          </a:xfrm>
          <a:prstGeom prst="rect">
            <a:avLst/>
          </a:prstGeom>
        </p:spPr>
        <p:txBody>
          <a:bodyPr anchor="t" rtlCol="false" tIns="0" lIns="0" bIns="0" rIns="0">
            <a:spAutoFit/>
          </a:bodyPr>
          <a:lstStyle/>
          <a:p>
            <a:pPr algn="l" marL="0" indent="0" lvl="0">
              <a:lnSpc>
                <a:spcPts val="2340"/>
              </a:lnSpc>
              <a:spcBef>
                <a:spcPct val="0"/>
              </a:spcBef>
            </a:pPr>
            <a:r>
              <a:rPr lang="en-US" sz="1800" u="sng">
                <a:solidFill>
                  <a:srgbClr val="2A2E3A"/>
                </a:solidFill>
                <a:latin typeface="Helios"/>
                <a:ea typeface="Helios"/>
                <a:cs typeface="Helios"/>
                <a:sym typeface="Helios"/>
                <a:hlinkClick r:id="rId6" action="ppaction://hlinksldjump"/>
              </a:rPr>
              <a:t>Back to Agenda</a:t>
            </a:r>
          </a:p>
        </p:txBody>
      </p:sp>
      <p:sp>
        <p:nvSpPr>
          <p:cNvPr name="TextBox 19" id="19"/>
          <p:cNvSpPr txBox="true"/>
          <p:nvPr/>
        </p:nvSpPr>
        <p:spPr>
          <a:xfrm rot="0">
            <a:off x="1028700" y="396950"/>
            <a:ext cx="3421327" cy="869920"/>
          </a:xfrm>
          <a:prstGeom prst="rect">
            <a:avLst/>
          </a:prstGeom>
        </p:spPr>
        <p:txBody>
          <a:bodyPr anchor="t" rtlCol="false" tIns="0" lIns="0" bIns="0" rIns="0">
            <a:spAutoFit/>
          </a:bodyPr>
          <a:lstStyle/>
          <a:p>
            <a:pPr algn="l">
              <a:lnSpc>
                <a:spcPts val="3501"/>
              </a:lnSpc>
            </a:pPr>
            <a:r>
              <a:rPr lang="en-US" sz="2501">
                <a:solidFill>
                  <a:srgbClr val="718BAB"/>
                </a:solidFill>
                <a:latin typeface="Helios"/>
                <a:ea typeface="Helios"/>
                <a:cs typeface="Helios"/>
                <a:sym typeface="Helios"/>
              </a:rPr>
              <a:t>TEAM 2</a:t>
            </a:r>
          </a:p>
          <a:p>
            <a:pPr algn="l">
              <a:lnSpc>
                <a:spcPts val="3501"/>
              </a:lnSpc>
              <a:spcBef>
                <a:spcPct val="0"/>
              </a:spcBef>
            </a:pPr>
            <a:r>
              <a:rPr lang="en-US" sz="2501">
                <a:solidFill>
                  <a:srgbClr val="718BAB"/>
                </a:solidFill>
                <a:latin typeface="Helios"/>
                <a:ea typeface="Helios"/>
                <a:cs typeface="Helios"/>
                <a:sym typeface="Helios"/>
              </a:rPr>
              <a:t>    AST</a:t>
            </a:r>
          </a:p>
        </p:txBody>
      </p:sp>
      <p:sp>
        <p:nvSpPr>
          <p:cNvPr name="TextBox 20" id="20"/>
          <p:cNvSpPr txBox="true"/>
          <p:nvPr/>
        </p:nvSpPr>
        <p:spPr>
          <a:xfrm rot="0">
            <a:off x="2739363" y="2897791"/>
            <a:ext cx="12871868" cy="915035"/>
          </a:xfrm>
          <a:prstGeom prst="rect">
            <a:avLst/>
          </a:prstGeom>
        </p:spPr>
        <p:txBody>
          <a:bodyPr anchor="t" rtlCol="false" tIns="0" lIns="0" bIns="0" rIns="0">
            <a:spAutoFit/>
          </a:bodyPr>
          <a:lstStyle/>
          <a:p>
            <a:pPr algn="l">
              <a:lnSpc>
                <a:spcPts val="3639"/>
              </a:lnSpc>
            </a:pPr>
            <a:r>
              <a:rPr lang="en-US" sz="2599" i="true" b="true">
                <a:solidFill>
                  <a:srgbClr val="2A2E3A"/>
                </a:solidFill>
                <a:latin typeface="Helios Bold Italics"/>
                <a:ea typeface="Helios Bold Italics"/>
                <a:cs typeface="Helios Bold Italics"/>
                <a:sym typeface="Helios Bold Italics"/>
              </a:rPr>
              <a:t> Collection Table</a:t>
            </a:r>
          </a:p>
          <a:p>
            <a:pPr algn="l" marL="0" indent="0" lvl="0">
              <a:lnSpc>
                <a:spcPts val="3639"/>
              </a:lnSpc>
              <a:spcBef>
                <a:spcPct val="0"/>
              </a:spcBef>
            </a:pPr>
            <a:r>
              <a:rPr lang="en-US" sz="2599">
                <a:solidFill>
                  <a:srgbClr val="2A2E3A"/>
                </a:solidFill>
                <a:latin typeface="Helios"/>
                <a:ea typeface="Helios"/>
                <a:cs typeface="Helios"/>
                <a:sym typeface="Helios"/>
              </a:rPr>
              <a:t>Tracks collection information from sales.</a:t>
            </a:r>
          </a:p>
        </p:txBody>
      </p:sp>
      <p:sp>
        <p:nvSpPr>
          <p:cNvPr name="TextBox 21" id="21"/>
          <p:cNvSpPr txBox="true"/>
          <p:nvPr/>
        </p:nvSpPr>
        <p:spPr>
          <a:xfrm rot="0">
            <a:off x="12400200" y="4403778"/>
            <a:ext cx="3818992"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2A2E3A"/>
                </a:solidFill>
                <a:latin typeface="Klein Bold"/>
                <a:ea typeface="Klein Bold"/>
                <a:cs typeface="Klein Bold"/>
                <a:sym typeface="Klein Bold"/>
              </a:rPr>
              <a:t>MAIN COLUMNS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DAGTcI23jXQ</dc:identifier>
  <dcterms:modified xsi:type="dcterms:W3CDTF">2011-08-01T06:04:30Z</dcterms:modified>
  <cp:revision>1</cp:revision>
  <dc:title>Orange Modern Business Presentation</dc:title>
</cp:coreProperties>
</file>